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360" r:id="rId4"/>
    <p:sldId id="258" r:id="rId5"/>
    <p:sldId id="261" r:id="rId6"/>
    <p:sldId id="359" r:id="rId7"/>
    <p:sldId id="260"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9" r:id="rId33"/>
    <p:sldId id="290" r:id="rId34"/>
    <p:sldId id="291" r:id="rId35"/>
    <p:sldId id="292" r:id="rId36"/>
    <p:sldId id="293" r:id="rId37"/>
    <p:sldId id="294" r:id="rId38"/>
    <p:sldId id="295" r:id="rId39"/>
    <p:sldId id="287" r:id="rId40"/>
    <p:sldId id="288" r:id="rId41"/>
    <p:sldId id="296" r:id="rId42"/>
    <p:sldId id="263" r:id="rId43"/>
    <p:sldId id="322"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11" r:id="rId90"/>
    <p:sldId id="312" r:id="rId91"/>
    <p:sldId id="313" r:id="rId92"/>
    <p:sldId id="314" r:id="rId93"/>
    <p:sldId id="315" r:id="rId94"/>
    <p:sldId id="316" r:id="rId95"/>
    <p:sldId id="317" r:id="rId96"/>
    <p:sldId id="354" r:id="rId97"/>
    <p:sldId id="355" r:id="rId98"/>
    <p:sldId id="318" r:id="rId99"/>
    <p:sldId id="319" r:id="rId100"/>
    <p:sldId id="320" r:id="rId101"/>
    <p:sldId id="321" r:id="rId102"/>
    <p:sldId id="356" r:id="rId103"/>
    <p:sldId id="357" r:id="rId104"/>
    <p:sldId id="358"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31E239-A1E3-40EF-874F-47B896CB86F7}" type="datetimeFigureOut">
              <a:rPr lang="en-US" smtClean="0"/>
              <a:t>7/22/2020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91DFE-EF7B-4998-ABEA-14718A39834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42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31E239-A1E3-40EF-874F-47B896CB86F7}" type="datetimeFigureOut">
              <a:rPr lang="en-US" smtClean="0"/>
              <a:t>7/22/2020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91DFE-EF7B-4998-ABEA-14718A398342}" type="slidenum">
              <a:rPr lang="en-US" smtClean="0"/>
              <a:t>‹#›</a:t>
            </a:fld>
            <a:endParaRPr lang="en-US"/>
          </a:p>
        </p:txBody>
      </p:sp>
    </p:spTree>
    <p:extLst>
      <p:ext uri="{BB962C8B-B14F-4D97-AF65-F5344CB8AC3E}">
        <p14:creationId xmlns:p14="http://schemas.microsoft.com/office/powerpoint/2010/main" val="1398714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31E239-A1E3-40EF-874F-47B896CB86F7}" type="datetimeFigureOut">
              <a:rPr lang="en-US" smtClean="0"/>
              <a:t>7/22/2020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91DFE-EF7B-4998-ABEA-14718A398342}" type="slidenum">
              <a:rPr lang="en-US" smtClean="0"/>
              <a:t>‹#›</a:t>
            </a:fld>
            <a:endParaRPr lang="en-US"/>
          </a:p>
        </p:txBody>
      </p:sp>
    </p:spTree>
    <p:extLst>
      <p:ext uri="{BB962C8B-B14F-4D97-AF65-F5344CB8AC3E}">
        <p14:creationId xmlns:p14="http://schemas.microsoft.com/office/powerpoint/2010/main" val="241346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31E239-A1E3-40EF-874F-47B896CB86F7}" type="datetimeFigureOut">
              <a:rPr lang="en-US" smtClean="0"/>
              <a:t>7/22/2020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91DFE-EF7B-4998-ABEA-14718A398342}" type="slidenum">
              <a:rPr lang="en-US" smtClean="0"/>
              <a:t>‹#›</a:t>
            </a:fld>
            <a:endParaRPr lang="en-US"/>
          </a:p>
        </p:txBody>
      </p:sp>
    </p:spTree>
    <p:extLst>
      <p:ext uri="{BB962C8B-B14F-4D97-AF65-F5344CB8AC3E}">
        <p14:creationId xmlns:p14="http://schemas.microsoft.com/office/powerpoint/2010/main" val="2697232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31E239-A1E3-40EF-874F-47B896CB86F7}" type="datetimeFigureOut">
              <a:rPr lang="en-US" smtClean="0"/>
              <a:t>7/22/2020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91DFE-EF7B-4998-ABEA-14718A39834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46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31E239-A1E3-40EF-874F-47B896CB86F7}" type="datetimeFigureOut">
              <a:rPr lang="en-US" smtClean="0"/>
              <a:t>7/22/2020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91DFE-EF7B-4998-ABEA-14718A398342}" type="slidenum">
              <a:rPr lang="en-US" smtClean="0"/>
              <a:t>‹#›</a:t>
            </a:fld>
            <a:endParaRPr lang="en-US"/>
          </a:p>
        </p:txBody>
      </p:sp>
    </p:spTree>
    <p:extLst>
      <p:ext uri="{BB962C8B-B14F-4D97-AF65-F5344CB8AC3E}">
        <p14:creationId xmlns:p14="http://schemas.microsoft.com/office/powerpoint/2010/main" val="2088010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31E239-A1E3-40EF-874F-47B896CB86F7}" type="datetimeFigureOut">
              <a:rPr lang="en-US" smtClean="0"/>
              <a:t>7/22/2020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B91DFE-EF7B-4998-ABEA-14718A398342}" type="slidenum">
              <a:rPr lang="en-US" smtClean="0"/>
              <a:t>‹#›</a:t>
            </a:fld>
            <a:endParaRPr lang="en-US"/>
          </a:p>
        </p:txBody>
      </p:sp>
    </p:spTree>
    <p:extLst>
      <p:ext uri="{BB962C8B-B14F-4D97-AF65-F5344CB8AC3E}">
        <p14:creationId xmlns:p14="http://schemas.microsoft.com/office/powerpoint/2010/main" val="418487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31E239-A1E3-40EF-874F-47B896CB86F7}" type="datetimeFigureOut">
              <a:rPr lang="en-US" smtClean="0"/>
              <a:t>7/22/2020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B91DFE-EF7B-4998-ABEA-14718A398342}" type="slidenum">
              <a:rPr lang="en-US" smtClean="0"/>
              <a:t>‹#›</a:t>
            </a:fld>
            <a:endParaRPr lang="en-US"/>
          </a:p>
        </p:txBody>
      </p:sp>
    </p:spTree>
    <p:extLst>
      <p:ext uri="{BB962C8B-B14F-4D97-AF65-F5344CB8AC3E}">
        <p14:creationId xmlns:p14="http://schemas.microsoft.com/office/powerpoint/2010/main" val="1340072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E31E239-A1E3-40EF-874F-47B896CB86F7}" type="datetimeFigureOut">
              <a:rPr lang="en-US" smtClean="0"/>
              <a:t>7/22/2020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5B91DFE-EF7B-4998-ABEA-14718A398342}" type="slidenum">
              <a:rPr lang="en-US" smtClean="0"/>
              <a:t>‹#›</a:t>
            </a:fld>
            <a:endParaRPr lang="en-US"/>
          </a:p>
        </p:txBody>
      </p:sp>
    </p:spTree>
    <p:extLst>
      <p:ext uri="{BB962C8B-B14F-4D97-AF65-F5344CB8AC3E}">
        <p14:creationId xmlns:p14="http://schemas.microsoft.com/office/powerpoint/2010/main" val="2684414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E31E239-A1E3-40EF-874F-47B896CB86F7}" type="datetimeFigureOut">
              <a:rPr lang="en-US" smtClean="0"/>
              <a:t>7/22/2020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5B91DFE-EF7B-4998-ABEA-14718A398342}" type="slidenum">
              <a:rPr lang="en-US" smtClean="0"/>
              <a:t>‹#›</a:t>
            </a:fld>
            <a:endParaRPr lang="en-US"/>
          </a:p>
        </p:txBody>
      </p:sp>
    </p:spTree>
    <p:extLst>
      <p:ext uri="{BB962C8B-B14F-4D97-AF65-F5344CB8AC3E}">
        <p14:creationId xmlns:p14="http://schemas.microsoft.com/office/powerpoint/2010/main" val="2018473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31E239-A1E3-40EF-874F-47B896CB86F7}" type="datetimeFigureOut">
              <a:rPr lang="en-US" smtClean="0"/>
              <a:t>7/22/2020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91DFE-EF7B-4998-ABEA-14718A398342}" type="slidenum">
              <a:rPr lang="en-US" smtClean="0"/>
              <a:t>‹#›</a:t>
            </a:fld>
            <a:endParaRPr lang="en-US"/>
          </a:p>
        </p:txBody>
      </p:sp>
    </p:spTree>
    <p:extLst>
      <p:ext uri="{BB962C8B-B14F-4D97-AF65-F5344CB8AC3E}">
        <p14:creationId xmlns:p14="http://schemas.microsoft.com/office/powerpoint/2010/main" val="239817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E31E239-A1E3-40EF-874F-47B896CB86F7}" type="datetimeFigureOut">
              <a:rPr lang="en-US" smtClean="0"/>
              <a:t>7/22/2020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5B91DFE-EF7B-4998-ABEA-14718A39834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3290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qU2w_qiP4C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QjJ_GffiNE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eBp10ylItlw"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youtube.com/watch?v=oUf9_rS1fY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hyperlink" Target="https://en.wikipedia.org/wiki/Monty_Python"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techworld.com/news/cloud/supercomputer-nautilus-knew-where-bin-laden-was-3302911/" TargetMode="External"/><Relationship Id="rId2" Type="http://schemas.openxmlformats.org/officeDocument/2006/relationships/hyperlink" Target="http://www.hpcwire.com/2013/09/12/can_supercomputers_predict_the_future_/" TargetMode="External"/><Relationship Id="rId1" Type="http://schemas.openxmlformats.org/officeDocument/2006/relationships/slideLayout" Target="../slideLayouts/slideLayout2.xml"/><Relationship Id="rId4" Type="http://schemas.openxmlformats.org/officeDocument/2006/relationships/hyperlink" Target="http://www.theguardian.com/science/the-lay-scientist/2011/sep/14/1"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Science Bootcamp</a:t>
            </a:r>
            <a:endParaRPr lang="en-US" dirty="0"/>
          </a:p>
        </p:txBody>
      </p:sp>
      <p:sp>
        <p:nvSpPr>
          <p:cNvPr id="3" name="Subtitle 2"/>
          <p:cNvSpPr>
            <a:spLocks noGrp="1"/>
          </p:cNvSpPr>
          <p:nvPr>
            <p:ph type="subTitle" idx="1"/>
          </p:nvPr>
        </p:nvSpPr>
        <p:spPr>
          <a:xfrm>
            <a:off x="1100051" y="4455620"/>
            <a:ext cx="10058400" cy="863355"/>
          </a:xfrm>
        </p:spPr>
        <p:txBody>
          <a:bodyPr>
            <a:normAutofit/>
          </a:bodyPr>
          <a:lstStyle/>
          <a:p>
            <a:r>
              <a:rPr lang="en-US" dirty="0" smtClean="0"/>
              <a:t>Introduction | the big picture | data science workflow | python programming</a:t>
            </a:r>
            <a:endParaRPr lang="en-US" dirty="0"/>
          </a:p>
        </p:txBody>
      </p:sp>
      <p:sp>
        <p:nvSpPr>
          <p:cNvPr id="4" name="Subtitle 2"/>
          <p:cNvSpPr txBox="1">
            <a:spLocks/>
          </p:cNvSpPr>
          <p:nvPr/>
        </p:nvSpPr>
        <p:spPr>
          <a:xfrm>
            <a:off x="1097280" y="5449483"/>
            <a:ext cx="3255779" cy="3975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smtClean="0"/>
              <a:t>Anurag srivastava</a:t>
            </a:r>
            <a:endParaRPr lang="en-US" dirty="0"/>
          </a:p>
        </p:txBody>
      </p:sp>
    </p:spTree>
    <p:extLst>
      <p:ext uri="{BB962C8B-B14F-4D97-AF65-F5344CB8AC3E}">
        <p14:creationId xmlns:p14="http://schemas.microsoft.com/office/powerpoint/2010/main" val="3280835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Progression</a:t>
            </a:r>
            <a:endParaRPr lang="en-US" dirty="0"/>
          </a:p>
        </p:txBody>
      </p:sp>
      <p:sp>
        <p:nvSpPr>
          <p:cNvPr id="5" name="TextBox 4"/>
          <p:cNvSpPr txBox="1"/>
          <p:nvPr/>
        </p:nvSpPr>
        <p:spPr>
          <a:xfrm>
            <a:off x="2199569" y="1865837"/>
            <a:ext cx="685800" cy="461665"/>
          </a:xfrm>
          <a:prstGeom prst="rect">
            <a:avLst/>
          </a:prstGeom>
          <a:noFill/>
        </p:spPr>
        <p:txBody>
          <a:bodyPr wrap="square" rtlCol="0">
            <a:spAutoFit/>
          </a:bodyPr>
          <a:lstStyle/>
          <a:p>
            <a:r>
              <a:rPr lang="en-US" sz="2400" dirty="0" smtClean="0"/>
              <a:t>MIS</a:t>
            </a:r>
            <a:endParaRPr lang="en-US" sz="2400" dirty="0"/>
          </a:p>
        </p:txBody>
      </p:sp>
      <p:sp>
        <p:nvSpPr>
          <p:cNvPr id="7" name="TextBox 6"/>
          <p:cNvSpPr txBox="1"/>
          <p:nvPr/>
        </p:nvSpPr>
        <p:spPr>
          <a:xfrm>
            <a:off x="4032350" y="1865837"/>
            <a:ext cx="2663020" cy="461665"/>
          </a:xfrm>
          <a:prstGeom prst="rect">
            <a:avLst/>
          </a:prstGeom>
          <a:noFill/>
        </p:spPr>
        <p:txBody>
          <a:bodyPr wrap="square" rtlCol="0">
            <a:spAutoFit/>
          </a:bodyPr>
          <a:lstStyle/>
          <a:p>
            <a:r>
              <a:rPr lang="en-US" sz="2400" dirty="0" smtClean="0"/>
              <a:t>Predictive Analytics</a:t>
            </a:r>
            <a:endParaRPr lang="en-US" sz="2400" dirty="0"/>
          </a:p>
        </p:txBody>
      </p:sp>
      <p:sp>
        <p:nvSpPr>
          <p:cNvPr id="9" name="TextBox 8"/>
          <p:cNvSpPr txBox="1"/>
          <p:nvPr/>
        </p:nvSpPr>
        <p:spPr>
          <a:xfrm>
            <a:off x="7734875" y="1854464"/>
            <a:ext cx="3034351" cy="461665"/>
          </a:xfrm>
          <a:prstGeom prst="rect">
            <a:avLst/>
          </a:prstGeom>
          <a:noFill/>
        </p:spPr>
        <p:txBody>
          <a:bodyPr wrap="square" rtlCol="0">
            <a:spAutoFit/>
          </a:bodyPr>
          <a:lstStyle/>
          <a:p>
            <a:r>
              <a:rPr lang="en-US" sz="2400" dirty="0" smtClean="0"/>
              <a:t>Prescriptive Analytics</a:t>
            </a:r>
            <a:endParaRPr lang="en-US" sz="2400" dirty="0"/>
          </a:p>
        </p:txBody>
      </p:sp>
      <p:sp>
        <p:nvSpPr>
          <p:cNvPr id="12" name="TextBox 11"/>
          <p:cNvSpPr txBox="1"/>
          <p:nvPr/>
        </p:nvSpPr>
        <p:spPr>
          <a:xfrm>
            <a:off x="6321194" y="3574022"/>
            <a:ext cx="3034351" cy="461665"/>
          </a:xfrm>
          <a:prstGeom prst="rect">
            <a:avLst/>
          </a:prstGeom>
          <a:noFill/>
        </p:spPr>
        <p:txBody>
          <a:bodyPr wrap="square" rtlCol="0">
            <a:spAutoFit/>
          </a:bodyPr>
          <a:lstStyle/>
          <a:p>
            <a:r>
              <a:rPr lang="en-US" sz="2400" dirty="0" smtClean="0"/>
              <a:t>Machine Learning</a:t>
            </a:r>
            <a:endParaRPr lang="en-US" sz="2400" dirty="0"/>
          </a:p>
        </p:txBody>
      </p:sp>
      <p:sp>
        <p:nvSpPr>
          <p:cNvPr id="14" name="TextBox 13"/>
          <p:cNvSpPr txBox="1"/>
          <p:nvPr/>
        </p:nvSpPr>
        <p:spPr>
          <a:xfrm>
            <a:off x="6043727" y="5180920"/>
            <a:ext cx="2896901" cy="461665"/>
          </a:xfrm>
          <a:prstGeom prst="rect">
            <a:avLst/>
          </a:prstGeom>
          <a:noFill/>
        </p:spPr>
        <p:txBody>
          <a:bodyPr wrap="square" rtlCol="0">
            <a:spAutoFit/>
          </a:bodyPr>
          <a:lstStyle/>
          <a:p>
            <a:r>
              <a:rPr lang="en-US" sz="2400" dirty="0" smtClean="0"/>
              <a:t>Artificial Intelligence</a:t>
            </a:r>
            <a:endParaRPr lang="en-US" sz="2400" dirty="0"/>
          </a:p>
        </p:txBody>
      </p:sp>
      <p:sp>
        <p:nvSpPr>
          <p:cNvPr id="16" name="TextBox 15"/>
          <p:cNvSpPr txBox="1"/>
          <p:nvPr/>
        </p:nvSpPr>
        <p:spPr>
          <a:xfrm>
            <a:off x="2312984" y="5092763"/>
            <a:ext cx="457851" cy="461665"/>
          </a:xfrm>
          <a:prstGeom prst="rect">
            <a:avLst/>
          </a:prstGeom>
          <a:noFill/>
        </p:spPr>
        <p:txBody>
          <a:bodyPr wrap="square" rtlCol="0">
            <a:spAutoFit/>
          </a:bodyPr>
          <a:lstStyle/>
          <a:p>
            <a:r>
              <a:rPr lang="en-US" sz="2400" dirty="0" smtClean="0"/>
              <a:t>BI</a:t>
            </a:r>
            <a:endParaRPr lang="en-US" sz="2400" dirty="0"/>
          </a:p>
        </p:txBody>
      </p:sp>
      <p:sp>
        <p:nvSpPr>
          <p:cNvPr id="25" name="Right Brace 24"/>
          <p:cNvSpPr/>
          <p:nvPr/>
        </p:nvSpPr>
        <p:spPr>
          <a:xfrm rot="5400000">
            <a:off x="7033862" y="959472"/>
            <a:ext cx="685800" cy="3971213"/>
          </a:xfrm>
          <a:prstGeom prst="rightBrace">
            <a:avLst/>
          </a:prstGeom>
          <a:noFill/>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Arrow 26"/>
          <p:cNvSpPr/>
          <p:nvPr/>
        </p:nvSpPr>
        <p:spPr>
          <a:xfrm>
            <a:off x="2992845" y="1993216"/>
            <a:ext cx="914400" cy="23083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5400000">
            <a:off x="1303196" y="3595274"/>
            <a:ext cx="2462214" cy="229717"/>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6695370" y="2016547"/>
            <a:ext cx="914400" cy="23083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5400000">
            <a:off x="6919561" y="4466548"/>
            <a:ext cx="914400" cy="23083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78862" y="2085296"/>
            <a:ext cx="1705659" cy="461665"/>
          </a:xfrm>
          <a:prstGeom prst="rect">
            <a:avLst/>
          </a:prstGeom>
          <a:noFill/>
        </p:spPr>
        <p:txBody>
          <a:bodyPr wrap="none" lIns="91440" tIns="45720" rIns="91440" bIns="45720">
            <a:spAutoFit/>
          </a:bodyPr>
          <a:lstStyle/>
          <a:p>
            <a:pPr algn="ctr"/>
            <a:r>
              <a:rPr lang="en-US" sz="2400" b="0" cap="none" spc="0" dirty="0" smtClean="0">
                <a:ln w="0"/>
                <a:solidFill>
                  <a:srgbClr val="FF0000"/>
                </a:solidFill>
                <a:effectLst>
                  <a:outerShdw blurRad="38100" dist="19050" dir="2700000" algn="tl" rotWithShape="0">
                    <a:schemeClr val="dk1">
                      <a:alpha val="40000"/>
                    </a:schemeClr>
                  </a:outerShdw>
                </a:effectLst>
              </a:rPr>
              <a:t>Data Mining</a:t>
            </a:r>
            <a:endParaRPr lang="en-US" sz="2400" b="0" cap="none" spc="0" dirty="0">
              <a:ln w="0"/>
              <a:solidFill>
                <a:srgbClr val="FF0000"/>
              </a:solidFill>
              <a:effectLst>
                <a:outerShdw blurRad="38100" dist="19050" dir="2700000" algn="tl" rotWithShape="0">
                  <a:schemeClr val="dk1">
                    <a:alpha val="40000"/>
                  </a:schemeClr>
                </a:outerShdw>
              </a:effectLst>
            </a:endParaRPr>
          </a:p>
        </p:txBody>
      </p:sp>
      <p:sp>
        <p:nvSpPr>
          <p:cNvPr id="32" name="Rectangle 31"/>
          <p:cNvSpPr/>
          <p:nvPr/>
        </p:nvSpPr>
        <p:spPr>
          <a:xfrm>
            <a:off x="6174770" y="2165886"/>
            <a:ext cx="1955600" cy="461665"/>
          </a:xfrm>
          <a:prstGeom prst="rect">
            <a:avLst/>
          </a:prstGeom>
          <a:noFill/>
        </p:spPr>
        <p:txBody>
          <a:bodyPr wrap="none" lIns="91440" tIns="45720" rIns="91440" bIns="45720">
            <a:spAutoFit/>
          </a:bodyPr>
          <a:lstStyle/>
          <a:p>
            <a:pPr algn="ctr"/>
            <a:r>
              <a:rPr lang="en-US" sz="2400" b="0" cap="none" spc="0" dirty="0" smtClean="0">
                <a:ln w="0"/>
                <a:solidFill>
                  <a:srgbClr val="FF0000"/>
                </a:solidFill>
                <a:effectLst>
                  <a:outerShdw blurRad="38100" dist="19050" dir="2700000" algn="tl" rotWithShape="0">
                    <a:schemeClr val="dk1">
                      <a:alpha val="40000"/>
                    </a:schemeClr>
                  </a:outerShdw>
                </a:effectLst>
              </a:rPr>
              <a:t>Data Analytics</a:t>
            </a:r>
            <a:endParaRPr lang="en-US" sz="2400" b="0" cap="none" spc="0" dirty="0">
              <a:ln w="0"/>
              <a:solidFill>
                <a:srgbClr val="FF0000"/>
              </a:solidFill>
              <a:effectLst>
                <a:outerShdw blurRad="38100" dist="19050" dir="2700000" algn="tl" rotWithShape="0">
                  <a:schemeClr val="dk1">
                    <a:alpha val="40000"/>
                  </a:schemeClr>
                </a:outerShdw>
              </a:effectLst>
            </a:endParaRPr>
          </a:p>
        </p:txBody>
      </p:sp>
      <p:sp>
        <p:nvSpPr>
          <p:cNvPr id="33" name="Rectangle 32"/>
          <p:cNvSpPr/>
          <p:nvPr/>
        </p:nvSpPr>
        <p:spPr>
          <a:xfrm>
            <a:off x="9399934" y="4390300"/>
            <a:ext cx="1774589" cy="461665"/>
          </a:xfrm>
          <a:prstGeom prst="rect">
            <a:avLst/>
          </a:prstGeom>
          <a:noFill/>
        </p:spPr>
        <p:txBody>
          <a:bodyPr wrap="none" lIns="91440" tIns="45720" rIns="91440" bIns="45720">
            <a:spAutoFit/>
          </a:bodyPr>
          <a:lstStyle/>
          <a:p>
            <a:pPr algn="ctr"/>
            <a:r>
              <a:rPr lang="en-US" sz="2400" b="0" cap="none" spc="0" dirty="0" smtClean="0">
                <a:ln w="0"/>
                <a:solidFill>
                  <a:srgbClr val="FF0000"/>
                </a:solidFill>
                <a:effectLst>
                  <a:outerShdw blurRad="38100" dist="19050" dir="2700000" algn="tl" rotWithShape="0">
                    <a:schemeClr val="dk1">
                      <a:alpha val="40000"/>
                    </a:schemeClr>
                  </a:outerShdw>
                </a:effectLst>
              </a:rPr>
              <a:t>Data Science</a:t>
            </a:r>
            <a:endParaRPr lang="en-US" sz="2400" b="0" cap="none" spc="0" dirty="0">
              <a:ln w="0"/>
              <a:solidFill>
                <a:srgbClr val="FF0000"/>
              </a:solidFill>
              <a:effectLst>
                <a:outerShdw blurRad="38100" dist="19050" dir="2700000" algn="tl" rotWithShape="0">
                  <a:schemeClr val="dk1">
                    <a:alpha val="40000"/>
                  </a:schemeClr>
                </a:outerShdw>
              </a:effectLst>
            </a:endParaRPr>
          </a:p>
        </p:txBody>
      </p:sp>
      <p:sp>
        <p:nvSpPr>
          <p:cNvPr id="4" name="Oval 3"/>
          <p:cNvSpPr/>
          <p:nvPr/>
        </p:nvSpPr>
        <p:spPr>
          <a:xfrm>
            <a:off x="5513696" y="3356219"/>
            <a:ext cx="3841849" cy="2771627"/>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9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in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arn(inVertical)">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barn(inVertical)">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1000"/>
                                        <p:tgtEl>
                                          <p:spTgt spid="32"/>
                                        </p:tgtEl>
                                      </p:cBhvr>
                                    </p:animEffect>
                                    <p:anim calcmode="lin" valueType="num">
                                      <p:cBhvr>
                                        <p:cTn id="81" dur="1000" fill="hold"/>
                                        <p:tgtEl>
                                          <p:spTgt spid="32"/>
                                        </p:tgtEl>
                                        <p:attrNameLst>
                                          <p:attrName>ppt_x</p:attrName>
                                        </p:attrNameLst>
                                      </p:cBhvr>
                                      <p:tavLst>
                                        <p:tav tm="0">
                                          <p:val>
                                            <p:strVal val="#ppt_x"/>
                                          </p:val>
                                        </p:tav>
                                        <p:tav tm="100000">
                                          <p:val>
                                            <p:strVal val="#ppt_x"/>
                                          </p:val>
                                        </p:tav>
                                      </p:tavLst>
                                    </p:anim>
                                    <p:anim calcmode="lin" valueType="num">
                                      <p:cBhvr>
                                        <p:cTn id="8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1000"/>
                                        <p:tgtEl>
                                          <p:spTgt spid="33"/>
                                        </p:tgtEl>
                                      </p:cBhvr>
                                    </p:animEffect>
                                    <p:anim calcmode="lin" valueType="num">
                                      <p:cBhvr>
                                        <p:cTn id="93" dur="1000" fill="hold"/>
                                        <p:tgtEl>
                                          <p:spTgt spid="33"/>
                                        </p:tgtEl>
                                        <p:attrNameLst>
                                          <p:attrName>ppt_x</p:attrName>
                                        </p:attrNameLst>
                                      </p:cBhvr>
                                      <p:tavLst>
                                        <p:tav tm="0">
                                          <p:val>
                                            <p:strVal val="#ppt_x"/>
                                          </p:val>
                                        </p:tav>
                                        <p:tav tm="100000">
                                          <p:val>
                                            <p:strVal val="#ppt_x"/>
                                          </p:val>
                                        </p:tav>
                                      </p:tavLst>
                                    </p:anim>
                                    <p:anim calcmode="lin" valueType="num">
                                      <p:cBhvr>
                                        <p:cTn id="9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2" grpId="0"/>
      <p:bldP spid="14" grpId="0"/>
      <p:bldP spid="16" grpId="0"/>
      <p:bldP spid="25" grpId="0" animBg="1"/>
      <p:bldP spid="27" grpId="0" animBg="1"/>
      <p:bldP spid="28" grpId="0" animBg="1"/>
      <p:bldP spid="29" grpId="0" animBg="1"/>
      <p:bldP spid="31" grpId="0" animBg="1"/>
      <p:bldP spid="3" grpId="0"/>
      <p:bldP spid="32" grpId="0"/>
      <p:bldP spid="33" grpId="0"/>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Errors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a:t>
            </a:r>
            <a:r>
              <a:rPr lang="en-US" dirty="0" smtClean="0"/>
              <a:t>Refer </a:t>
            </a:r>
            <a:r>
              <a:rPr lang="en-US" dirty="0" err="1" smtClean="0"/>
              <a:t>Jupyter</a:t>
            </a:r>
            <a:r>
              <a:rPr lang="en-US" dirty="0" smtClean="0"/>
              <a:t> Notebook.</a:t>
            </a: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7009731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Python Exception Handling</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Programs </a:t>
            </a:r>
            <a:r>
              <a:rPr lang="en-US" dirty="0"/>
              <a:t>that make use </a:t>
            </a:r>
            <a:r>
              <a:rPr lang="en-US" b="1" dirty="0"/>
              <a:t>try-except</a:t>
            </a:r>
            <a:r>
              <a:rPr lang="en-US" dirty="0"/>
              <a:t> blocks to handle exceptions will run slightly slower, and the size of your code will increase</a:t>
            </a:r>
            <a:r>
              <a:rPr lang="en-US" dirty="0" smtClean="0"/>
              <a:t>.</a:t>
            </a:r>
          </a:p>
          <a:p>
            <a:pPr>
              <a:buFont typeface="Wingdings" panose="05000000000000000000" pitchFamily="2" charset="2"/>
              <a:buChar char="Ø"/>
            </a:pPr>
            <a:r>
              <a:rPr lang="en-US" dirty="0" smtClean="0"/>
              <a:t> You can use the </a:t>
            </a:r>
            <a:r>
              <a:rPr lang="en-US" i="1" dirty="0" err="1" smtClean="0"/>
              <a:t>timeit</a:t>
            </a:r>
            <a:r>
              <a:rPr lang="en-US" i="1" dirty="0" smtClean="0"/>
              <a:t> </a:t>
            </a:r>
            <a:r>
              <a:rPr lang="en-US" dirty="0" smtClean="0"/>
              <a:t>module of Python to check execution times.</a:t>
            </a:r>
            <a:endParaRPr lang="en-US" i="1" dirty="0"/>
          </a:p>
          <a:p>
            <a:pPr>
              <a:buFont typeface="Wingdings" panose="05000000000000000000" pitchFamily="2" charset="2"/>
              <a:buChar char="Ø"/>
            </a:pPr>
            <a:r>
              <a:rPr lang="en-US" dirty="0" smtClean="0"/>
              <a:t> Let’s see the example in </a:t>
            </a:r>
            <a:r>
              <a:rPr lang="en-US" dirty="0" err="1" smtClean="0"/>
              <a:t>Jupyter</a:t>
            </a:r>
            <a:r>
              <a:rPr lang="en-US" dirty="0" smtClean="0"/>
              <a:t> Notebook.</a:t>
            </a:r>
            <a:endParaRPr lang="en-US" dirty="0"/>
          </a:p>
        </p:txBody>
      </p:sp>
    </p:spTree>
    <p:extLst>
      <p:ext uri="{BB962C8B-B14F-4D97-AF65-F5344CB8AC3E}">
        <p14:creationId xmlns:p14="http://schemas.microsoft.com/office/powerpoint/2010/main" val="37640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Shallow and Deep Copy</a:t>
            </a:r>
            <a:endParaRPr lang="en-US"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dirty="0" smtClean="0"/>
              <a:t> Shallow Copy – When two or more pointers of the same type, point to the same memory.</a:t>
            </a:r>
          </a:p>
          <a:p>
            <a:pPr>
              <a:buFont typeface="Wingdings" panose="05000000000000000000" pitchFamily="2" charset="2"/>
              <a:buChar char="Ø"/>
            </a:pPr>
            <a:r>
              <a:rPr lang="en-US" dirty="0"/>
              <a:t> </a:t>
            </a:r>
            <a:r>
              <a:rPr lang="en-US" dirty="0" smtClean="0"/>
              <a:t>Deep Copy – When the contents of the memory pointed to by a pointer are copied to the memory location of another pointer.</a:t>
            </a:r>
          </a:p>
          <a:p>
            <a:pPr>
              <a:buFont typeface="Wingdings" panose="05000000000000000000" pitchFamily="2" charset="2"/>
              <a:buChar char="Ø"/>
            </a:pPr>
            <a:endParaRPr lang="en-US" dirty="0"/>
          </a:p>
          <a:p>
            <a:pPr>
              <a:buFont typeface="Wingdings" panose="05000000000000000000" pitchFamily="2" charset="2"/>
              <a:buChar char="Ø"/>
            </a:pPr>
            <a:r>
              <a:rPr lang="en-US" dirty="0" smtClean="0"/>
              <a:t> In Simple words,</a:t>
            </a:r>
          </a:p>
          <a:p>
            <a:pPr>
              <a:buFont typeface="Wingdings" panose="05000000000000000000" pitchFamily="2" charset="2"/>
              <a:buChar char="Ø"/>
            </a:pPr>
            <a:endParaRPr lang="en-US" dirty="0"/>
          </a:p>
          <a:p>
            <a:pPr>
              <a:buFont typeface="Wingdings" panose="05000000000000000000" pitchFamily="2" charset="2"/>
              <a:buChar char="Ø"/>
            </a:pPr>
            <a:r>
              <a:rPr lang="en-US" dirty="0" smtClean="0"/>
              <a:t> Shallow Copy – They point to same data. Deleting one deletes all pointers.</a:t>
            </a:r>
          </a:p>
          <a:p>
            <a:pPr>
              <a:buFont typeface="Wingdings" panose="05000000000000000000" pitchFamily="2" charset="2"/>
              <a:buChar char="Ø"/>
            </a:pPr>
            <a:r>
              <a:rPr lang="en-US" dirty="0"/>
              <a:t> </a:t>
            </a:r>
            <a:r>
              <a:rPr lang="en-US" dirty="0" smtClean="0"/>
              <a:t>Deep Copy – Two copies of the data.</a:t>
            </a:r>
          </a:p>
          <a:p>
            <a:pPr>
              <a:buFont typeface="Wingdings" panose="05000000000000000000" pitchFamily="2" charset="2"/>
              <a:buChar char="Ø"/>
            </a:pPr>
            <a:endParaRPr lang="en-US" dirty="0"/>
          </a:p>
          <a:p>
            <a:pPr>
              <a:buFont typeface="Wingdings" panose="05000000000000000000" pitchFamily="2" charset="2"/>
              <a:buChar char="Ø"/>
            </a:pPr>
            <a:r>
              <a:rPr lang="en-US" dirty="0" smtClean="0"/>
              <a:t>Example in </a:t>
            </a:r>
            <a:r>
              <a:rPr lang="en-US" dirty="0" err="1" smtClean="0"/>
              <a:t>Jupyter</a:t>
            </a:r>
            <a:r>
              <a:rPr lang="en-US" dirty="0" smtClean="0"/>
              <a:t> Notebook.</a:t>
            </a:r>
            <a:endParaRPr lang="en-US" dirty="0"/>
          </a:p>
        </p:txBody>
      </p:sp>
    </p:spTree>
    <p:extLst>
      <p:ext uri="{BB962C8B-B14F-4D97-AF65-F5344CB8AC3E}">
        <p14:creationId xmlns:p14="http://schemas.microsoft.com/office/powerpoint/2010/main" val="15973561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Date and Time in Python</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Refer </a:t>
            </a:r>
            <a:r>
              <a:rPr lang="en-US" dirty="0" err="1" smtClean="0"/>
              <a:t>Jupyter</a:t>
            </a:r>
            <a:r>
              <a:rPr lang="en-US" dirty="0" smtClean="0"/>
              <a:t> Notebook</a:t>
            </a:r>
            <a:endParaRPr lang="en-US" dirty="0"/>
          </a:p>
        </p:txBody>
      </p:sp>
    </p:spTree>
    <p:extLst>
      <p:ext uri="{BB962C8B-B14F-4D97-AF65-F5344CB8AC3E}">
        <p14:creationId xmlns:p14="http://schemas.microsoft.com/office/powerpoint/2010/main" val="39568976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1097280" y="3505200"/>
            <a:ext cx="10058400" cy="2363894"/>
          </a:xfrm>
        </p:spPr>
        <p:txBody>
          <a:bodyPr>
            <a:normAutofit/>
          </a:bodyPr>
          <a:lstStyle/>
          <a:p>
            <a:pPr algn="ctr"/>
            <a:r>
              <a:rPr lang="en-US" sz="3200" b="1" dirty="0" smtClean="0">
                <a:solidFill>
                  <a:srgbClr val="FF0000"/>
                </a:solidFill>
              </a:rPr>
              <a:t>Thank you!</a:t>
            </a:r>
            <a:endParaRPr lang="en-US" sz="3200" b="1" dirty="0">
              <a:solidFill>
                <a:srgbClr val="FF0000"/>
              </a:solidFill>
            </a:endParaRPr>
          </a:p>
        </p:txBody>
      </p:sp>
    </p:spTree>
    <p:extLst>
      <p:ext uri="{BB962C8B-B14F-4D97-AF65-F5344CB8AC3E}">
        <p14:creationId xmlns:p14="http://schemas.microsoft.com/office/powerpoint/2010/main" val="2763740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Buzz</a:t>
            </a:r>
            <a:endParaRPr lang="en-US" dirty="0"/>
          </a:p>
        </p:txBody>
      </p:sp>
      <p:pic>
        <p:nvPicPr>
          <p:cNvPr id="4" name="Picture 2" descr="Image result for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44" y="1840392"/>
            <a:ext cx="9485671" cy="444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062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Buzz</a:t>
            </a:r>
            <a:endParaRPr lang="en-US" dirty="0"/>
          </a:p>
        </p:txBody>
      </p:sp>
      <p:pic>
        <p:nvPicPr>
          <p:cNvPr id="5" name="Picture 2" descr="Image result for Block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394" y="1828800"/>
            <a:ext cx="8470172" cy="443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8826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The Core of Everything!</a:t>
            </a:r>
            <a:endParaRPr lang="en-US" dirty="0"/>
          </a:p>
        </p:txBody>
      </p:sp>
      <p:pic>
        <p:nvPicPr>
          <p:cNvPr id="5" name="Picture 2" descr="Image result for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60" y="1690687"/>
            <a:ext cx="10287000" cy="4693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810000" y="3429000"/>
            <a:ext cx="4267200" cy="2133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4" descr="Image result for blockchain"/>
          <p:cNvPicPr>
            <a:picLocks noChangeAspect="1" noChangeArrowheads="1"/>
          </p:cNvPicPr>
          <p:nvPr/>
        </p:nvPicPr>
        <p:blipFill rotWithShape="1">
          <a:blip r:embed="rId4">
            <a:extLst>
              <a:ext uri="{28A0092B-C50C-407E-A947-70E740481C1C}">
                <a14:useLocalDpi xmlns:a14="http://schemas.microsoft.com/office/drawing/2010/main" val="0"/>
              </a:ext>
            </a:extLst>
          </a:blip>
          <a:srcRect l="30906" r="29136" b="17183"/>
          <a:stretch/>
        </p:blipFill>
        <p:spPr bwMode="auto">
          <a:xfrm>
            <a:off x="9867095" y="1981200"/>
            <a:ext cx="1828800" cy="16490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5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AI? Let us Intuit.</a:t>
            </a:r>
            <a:endParaRPr lang="en-US" dirty="0"/>
          </a:p>
        </p:txBody>
      </p:sp>
      <p:grpSp>
        <p:nvGrpSpPr>
          <p:cNvPr id="36" name="Group 35"/>
          <p:cNvGrpSpPr/>
          <p:nvPr/>
        </p:nvGrpSpPr>
        <p:grpSpPr>
          <a:xfrm>
            <a:off x="4343401" y="1791547"/>
            <a:ext cx="3407813" cy="4482054"/>
            <a:chOff x="1128004" y="1791547"/>
            <a:chExt cx="3407813" cy="4482054"/>
          </a:xfrm>
        </p:grpSpPr>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546" y="2163336"/>
              <a:ext cx="3078731" cy="4110265"/>
            </a:xfrm>
            <a:prstGeom prst="rect">
              <a:avLst/>
            </a:prstGeom>
          </p:spPr>
        </p:pic>
        <p:sp>
          <p:nvSpPr>
            <p:cNvPr id="38" name="Content Placeholder 2"/>
            <p:cNvSpPr txBox="1">
              <a:spLocks/>
            </p:cNvSpPr>
            <p:nvPr/>
          </p:nvSpPr>
          <p:spPr>
            <a:xfrm>
              <a:off x="1128004" y="1791547"/>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Would you cross this bridge?</a:t>
              </a:r>
            </a:p>
          </p:txBody>
        </p:sp>
      </p:grpSp>
    </p:spTree>
    <p:extLst>
      <p:ext uri="{BB962C8B-B14F-4D97-AF65-F5344CB8AC3E}">
        <p14:creationId xmlns:p14="http://schemas.microsoft.com/office/powerpoint/2010/main" val="391497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AI? Let us Intuit.</a:t>
            </a:r>
            <a:endParaRPr lang="en-US" dirty="0"/>
          </a:p>
        </p:txBody>
      </p:sp>
      <p:grpSp>
        <p:nvGrpSpPr>
          <p:cNvPr id="22" name="Group 21"/>
          <p:cNvGrpSpPr/>
          <p:nvPr/>
        </p:nvGrpSpPr>
        <p:grpSpPr>
          <a:xfrm>
            <a:off x="2133601" y="2113684"/>
            <a:ext cx="3407813" cy="1646646"/>
            <a:chOff x="4940735" y="1853171"/>
            <a:chExt cx="3407813" cy="1646646"/>
          </a:xfrm>
        </p:grpSpPr>
        <p:sp>
          <p:nvSpPr>
            <p:cNvPr id="23" name="Content Placeholder 2"/>
            <p:cNvSpPr txBox="1">
              <a:spLocks/>
            </p:cNvSpPr>
            <p:nvPr/>
          </p:nvSpPr>
          <p:spPr>
            <a:xfrm>
              <a:off x="4940735" y="1853171"/>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Name the fruit.</a:t>
              </a:r>
            </a:p>
          </p:txBody>
        </p:sp>
        <p:pic>
          <p:nvPicPr>
            <p:cNvPr id="24"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0735" y="2352907"/>
              <a:ext cx="1672576" cy="1146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6781801" y="4191000"/>
            <a:ext cx="3407813" cy="1683192"/>
            <a:chOff x="4909404" y="4288423"/>
            <a:chExt cx="3407813" cy="1683192"/>
          </a:xfrm>
        </p:grpSpPr>
        <p:sp>
          <p:nvSpPr>
            <p:cNvPr id="26" name="Content Placeholder 2"/>
            <p:cNvSpPr txBox="1">
              <a:spLocks/>
            </p:cNvSpPr>
            <p:nvPr/>
          </p:nvSpPr>
          <p:spPr>
            <a:xfrm>
              <a:off x="4909404" y="4288423"/>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Name the fruit.</a:t>
              </a:r>
            </a:p>
          </p:txBody>
        </p:sp>
        <p:pic>
          <p:nvPicPr>
            <p:cNvPr id="27" name="Picture 4" descr="Image result for apple rott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2464" y="4795596"/>
              <a:ext cx="1149117" cy="11760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802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AI? Let us Intuit.</a:t>
            </a:r>
            <a:endParaRPr lang="en-US" dirty="0"/>
          </a:p>
        </p:txBody>
      </p:sp>
      <p:grpSp>
        <p:nvGrpSpPr>
          <p:cNvPr id="9" name="Group 8"/>
          <p:cNvGrpSpPr/>
          <p:nvPr/>
        </p:nvGrpSpPr>
        <p:grpSpPr>
          <a:xfrm>
            <a:off x="3538036" y="1817003"/>
            <a:ext cx="4821715" cy="4440911"/>
            <a:chOff x="7240108" y="1847810"/>
            <a:chExt cx="4821715" cy="4440911"/>
          </a:xfrm>
        </p:grpSpPr>
        <p:sp>
          <p:nvSpPr>
            <p:cNvPr id="10" name="Content Placeholder 2"/>
            <p:cNvSpPr txBox="1">
              <a:spLocks/>
            </p:cNvSpPr>
            <p:nvPr/>
          </p:nvSpPr>
          <p:spPr>
            <a:xfrm>
              <a:off x="8317217" y="1847810"/>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Read this.</a:t>
              </a:r>
            </a:p>
          </p:txBody>
        </p:sp>
        <p:pic>
          <p:nvPicPr>
            <p:cNvPr id="11" name="Picture 6" descr="Image result for hello wor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0108" y="2237999"/>
              <a:ext cx="2089101" cy="12618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hello worl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6500" y="5168108"/>
              <a:ext cx="1965323" cy="11054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hello worl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2855" y="2194083"/>
              <a:ext cx="2182175" cy="14547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hello wor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5035" y="3713573"/>
              <a:ext cx="1905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hello worl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9127" y="3724275"/>
              <a:ext cx="2292696"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Image result for hello worl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3883" y="5039737"/>
              <a:ext cx="1818308" cy="1248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614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ML / AI?</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The world works on hard codes.</a:t>
            </a:r>
          </a:p>
          <a:p>
            <a:pPr>
              <a:buFont typeface="Wingdings" panose="05000000000000000000" pitchFamily="2" charset="2"/>
              <a:buChar char="Ø"/>
            </a:pPr>
            <a:r>
              <a:rPr lang="en-US" dirty="0"/>
              <a:t> </a:t>
            </a:r>
            <a:r>
              <a:rPr lang="en-US" dirty="0" smtClean="0"/>
              <a:t>Tons of rules are already there.</a:t>
            </a:r>
          </a:p>
          <a:p>
            <a:pPr>
              <a:buFont typeface="Wingdings" panose="05000000000000000000" pitchFamily="2" charset="2"/>
              <a:buChar char="Ø"/>
            </a:pPr>
            <a:r>
              <a:rPr lang="en-US" dirty="0"/>
              <a:t> </a:t>
            </a:r>
            <a:r>
              <a:rPr lang="en-US" dirty="0" err="1" smtClean="0"/>
              <a:t>RegEx</a:t>
            </a:r>
            <a:r>
              <a:rPr lang="en-US" dirty="0" smtClean="0"/>
              <a:t> can help.</a:t>
            </a:r>
          </a:p>
          <a:p>
            <a:pPr>
              <a:buFont typeface="Wingdings" panose="05000000000000000000" pitchFamily="2" charset="2"/>
              <a:buChar char="Ø"/>
            </a:pPr>
            <a:r>
              <a:rPr lang="en-US" dirty="0"/>
              <a:t> </a:t>
            </a:r>
            <a:r>
              <a:rPr lang="en-US" dirty="0" smtClean="0"/>
              <a:t>We can define everything.</a:t>
            </a:r>
          </a:p>
          <a:p>
            <a:pPr>
              <a:buFont typeface="Wingdings" panose="05000000000000000000" pitchFamily="2" charset="2"/>
              <a:buChar char="Ø"/>
            </a:pPr>
            <a:r>
              <a:rPr lang="en-US" dirty="0"/>
              <a:t> </a:t>
            </a:r>
            <a:r>
              <a:rPr lang="en-US" dirty="0" smtClean="0"/>
              <a:t>Why not make it easy?</a:t>
            </a:r>
          </a:p>
          <a:p>
            <a:pPr>
              <a:buFont typeface="Wingdings" panose="05000000000000000000" pitchFamily="2" charset="2"/>
              <a:buChar char="Ø"/>
            </a:pPr>
            <a:r>
              <a:rPr lang="en-US" dirty="0"/>
              <a:t> </a:t>
            </a:r>
            <a:r>
              <a:rPr lang="en-US" dirty="0" smtClean="0"/>
              <a:t>Example:</a:t>
            </a:r>
          </a:p>
          <a:p>
            <a:pPr lvl="1">
              <a:buFont typeface="Wingdings" panose="05000000000000000000" pitchFamily="2" charset="2"/>
              <a:buChar char="Ø"/>
            </a:pPr>
            <a:r>
              <a:rPr lang="en-US" dirty="0"/>
              <a:t> </a:t>
            </a:r>
            <a:r>
              <a:rPr lang="en-US" dirty="0" smtClean="0"/>
              <a:t>How do you make a program that can identify between – </a:t>
            </a:r>
          </a:p>
          <a:p>
            <a:pPr lvl="1">
              <a:buFont typeface="Wingdings" panose="05000000000000000000" pitchFamily="2" charset="2"/>
              <a:buChar char="Ø"/>
            </a:pPr>
            <a:r>
              <a:rPr lang="en-US" dirty="0"/>
              <a:t> </a:t>
            </a:r>
            <a:r>
              <a:rPr lang="en-US" dirty="0" smtClean="0"/>
              <a:t>How many codes will you write?</a:t>
            </a:r>
          </a:p>
          <a:p>
            <a:pPr lvl="1">
              <a:buFont typeface="Wingdings" panose="05000000000000000000" pitchFamily="2" charset="2"/>
              <a:buChar char="Ø"/>
            </a:pPr>
            <a:r>
              <a:rPr lang="en-US" dirty="0"/>
              <a:t> </a:t>
            </a:r>
            <a:r>
              <a:rPr lang="en-US" dirty="0" smtClean="0"/>
              <a:t>How many possibilities can you think of?</a:t>
            </a:r>
          </a:p>
          <a:p>
            <a:pPr lvl="1">
              <a:buFont typeface="Wingdings" panose="05000000000000000000" pitchFamily="2" charset="2"/>
              <a:buChar char="Ø"/>
            </a:pPr>
            <a:r>
              <a:rPr lang="en-US" dirty="0"/>
              <a:t> </a:t>
            </a:r>
            <a:r>
              <a:rPr lang="en-US" dirty="0" smtClean="0"/>
              <a:t>What happens if we want to identify a banana now?</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3456" y="3857414"/>
            <a:ext cx="2444545" cy="29329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4567" y="2438400"/>
            <a:ext cx="1999204" cy="1861672"/>
          </a:xfrm>
          <a:prstGeom prst="rect">
            <a:avLst/>
          </a:prstGeom>
        </p:spPr>
      </p:pic>
    </p:spTree>
    <p:extLst>
      <p:ext uri="{BB962C8B-B14F-4D97-AF65-F5344CB8AC3E}">
        <p14:creationId xmlns:p14="http://schemas.microsoft.com/office/powerpoint/2010/main" val="3181893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ML / AI?</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Let’s make a guess!</a:t>
            </a:r>
          </a:p>
          <a:p>
            <a:pPr>
              <a:buFont typeface="Wingdings" panose="05000000000000000000" pitchFamily="2" charset="2"/>
              <a:buChar char="Ø"/>
            </a:pPr>
            <a:r>
              <a:rPr lang="en-US" dirty="0"/>
              <a:t> </a:t>
            </a:r>
            <a:r>
              <a:rPr lang="en-US" dirty="0" smtClean="0"/>
              <a:t>How many possible outcomes?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002" y="3592621"/>
            <a:ext cx="2300288" cy="22764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970" y="2773471"/>
            <a:ext cx="1543050" cy="3095625"/>
          </a:xfrm>
          <a:prstGeom prst="rect">
            <a:avLst/>
          </a:prstGeom>
        </p:spPr>
      </p:pic>
    </p:spTree>
    <p:extLst>
      <p:ext uri="{BB962C8B-B14F-4D97-AF65-F5344CB8AC3E}">
        <p14:creationId xmlns:p14="http://schemas.microsoft.com/office/powerpoint/2010/main" val="3107647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ML / AI?</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How about now?</a:t>
            </a:r>
          </a:p>
          <a:p>
            <a:pPr>
              <a:buFont typeface="Wingdings" panose="05000000000000000000" pitchFamily="2" charset="2"/>
              <a:buChar char="Ø"/>
            </a:pPr>
            <a:r>
              <a:rPr lang="en-US" dirty="0"/>
              <a:t> There are 400 </a:t>
            </a:r>
            <a:r>
              <a:rPr lang="en-US" dirty="0" smtClean="0"/>
              <a:t>positions </a:t>
            </a:r>
            <a:r>
              <a:rPr lang="en-US" dirty="0"/>
              <a:t>after 1</a:t>
            </a:r>
            <a:r>
              <a:rPr lang="en-US" dirty="0" smtClean="0"/>
              <a:t> move.</a:t>
            </a:r>
          </a:p>
          <a:p>
            <a:pPr>
              <a:buFont typeface="Wingdings" panose="05000000000000000000" pitchFamily="2" charset="2"/>
              <a:buChar char="Ø"/>
            </a:pPr>
            <a:r>
              <a:rPr lang="en-US" dirty="0"/>
              <a:t> There are 72,084 positions after 2</a:t>
            </a:r>
            <a:r>
              <a:rPr lang="en-US" dirty="0" smtClean="0"/>
              <a:t> moves.</a:t>
            </a:r>
          </a:p>
          <a:p>
            <a:pPr>
              <a:buFont typeface="Wingdings" panose="05000000000000000000" pitchFamily="2" charset="2"/>
              <a:buChar char="Ø"/>
            </a:pPr>
            <a:r>
              <a:rPr lang="en-US" dirty="0"/>
              <a:t> There are 9+ million positions after </a:t>
            </a:r>
            <a:r>
              <a:rPr lang="en-US" dirty="0" smtClean="0"/>
              <a:t>3 moves!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1125" y="3048000"/>
            <a:ext cx="3182952" cy="3182952"/>
          </a:xfrm>
          <a:prstGeom prst="rect">
            <a:avLst/>
          </a:prstGeom>
        </p:spPr>
      </p:pic>
    </p:spTree>
    <p:extLst>
      <p:ext uri="{BB962C8B-B14F-4D97-AF65-F5344CB8AC3E}">
        <p14:creationId xmlns:p14="http://schemas.microsoft.com/office/powerpoint/2010/main" val="1652715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trainer</a:t>
            </a:r>
            <a:endParaRPr lang="en-US" dirty="0"/>
          </a:p>
        </p:txBody>
      </p:sp>
      <p:sp>
        <p:nvSpPr>
          <p:cNvPr id="3" name="Content Placeholder 2"/>
          <p:cNvSpPr>
            <a:spLocks noGrp="1"/>
          </p:cNvSpPr>
          <p:nvPr>
            <p:ph idx="1"/>
          </p:nvPr>
        </p:nvSpPr>
        <p:spPr/>
        <p:txBody>
          <a:bodyPr>
            <a:normAutofit lnSpcReduction="10000"/>
          </a:bodyPr>
          <a:lstStyle/>
          <a:p>
            <a:pPr>
              <a:buFont typeface="Wingdings" pitchFamily="2" charset="2"/>
              <a:buChar char="Ø"/>
            </a:pPr>
            <a:r>
              <a:rPr lang="en-US" dirty="0"/>
              <a:t> 10+ years of work experience in Analytics, Machine Learning (ML) and Artificial Intelligence (AI).</a:t>
            </a:r>
          </a:p>
          <a:p>
            <a:pPr>
              <a:buFont typeface="Wingdings" pitchFamily="2" charset="2"/>
              <a:buChar char="Ø"/>
            </a:pPr>
            <a:r>
              <a:rPr lang="en-US" dirty="0"/>
              <a:t> </a:t>
            </a:r>
            <a:r>
              <a:rPr lang="en-US" dirty="0" smtClean="0"/>
              <a:t>Lead Instructor and Mentor for Lighthouse Labs, Oracle, Great Learning, Vodafone, Infosys, </a:t>
            </a:r>
            <a:r>
              <a:rPr lang="en-US" dirty="0" err="1" smtClean="0"/>
              <a:t>Genpact</a:t>
            </a:r>
            <a:r>
              <a:rPr lang="en-US" dirty="0" smtClean="0"/>
              <a:t>, etc</a:t>
            </a:r>
            <a:r>
              <a:rPr lang="en-US" dirty="0"/>
              <a:t>.</a:t>
            </a:r>
          </a:p>
          <a:p>
            <a:pPr>
              <a:buFont typeface="Wingdings" pitchFamily="2" charset="2"/>
              <a:buChar char="Ø"/>
            </a:pPr>
            <a:r>
              <a:rPr lang="en-US" dirty="0"/>
              <a:t> Delivered multiple projects for multiple clients in India, Egypt, USA, Australia, Singapore and Kuwait.</a:t>
            </a:r>
          </a:p>
          <a:p>
            <a:pPr>
              <a:buFont typeface="Wingdings" pitchFamily="2" charset="2"/>
              <a:buChar char="Ø"/>
            </a:pPr>
            <a:r>
              <a:rPr lang="en-US" dirty="0"/>
              <a:t> Delivered multiple training sessions on Predictive &amp; Prescriptive Analytics, ML &amp; AI.</a:t>
            </a:r>
          </a:p>
          <a:p>
            <a:pPr>
              <a:buFont typeface="Wingdings" pitchFamily="2" charset="2"/>
              <a:buChar char="Ø"/>
            </a:pPr>
            <a:r>
              <a:rPr lang="en-US" dirty="0"/>
              <a:t> Successfully created M.E.L.I.S.A. for a leading healthcare company in USA.</a:t>
            </a:r>
          </a:p>
          <a:p>
            <a:pPr>
              <a:buFont typeface="Wingdings" pitchFamily="2" charset="2"/>
              <a:buChar char="Ø"/>
            </a:pPr>
            <a:r>
              <a:rPr lang="en-US" dirty="0"/>
              <a:t>Successfully created a NLP engine for an investment advisor company in Australia.</a:t>
            </a:r>
          </a:p>
          <a:p>
            <a:pPr>
              <a:buFont typeface="Wingdings" pitchFamily="2" charset="2"/>
              <a:buChar char="Ø"/>
            </a:pPr>
            <a:r>
              <a:rPr lang="en-US" dirty="0"/>
              <a:t> Successfully created automated speech engines, image recognition programs, object recognition in live video feeds and </a:t>
            </a:r>
            <a:r>
              <a:rPr lang="en-US" dirty="0" err="1"/>
              <a:t>chatbots</a:t>
            </a:r>
            <a:r>
              <a:rPr lang="en-US" dirty="0"/>
              <a:t>.</a:t>
            </a:r>
          </a:p>
          <a:p>
            <a:endParaRPr lang="en-US" dirty="0"/>
          </a:p>
        </p:txBody>
      </p:sp>
    </p:spTree>
    <p:extLst>
      <p:ext uri="{BB962C8B-B14F-4D97-AF65-F5344CB8AC3E}">
        <p14:creationId xmlns:p14="http://schemas.microsoft.com/office/powerpoint/2010/main" val="17497211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ML / AI?</a:t>
            </a:r>
            <a:endParaRPr lang="en-US" dirty="0"/>
          </a:p>
        </p:txBody>
      </p:sp>
      <p:sp>
        <p:nvSpPr>
          <p:cNvPr id="3" name="Content Placeholder 2"/>
          <p:cNvSpPr>
            <a:spLocks noGrp="1"/>
          </p:cNvSpPr>
          <p:nvPr>
            <p:ph idx="1"/>
          </p:nvPr>
        </p:nvSpPr>
        <p:spPr>
          <a:xfrm>
            <a:off x="2346960" y="1845734"/>
            <a:ext cx="3771900" cy="4023360"/>
          </a:xfrm>
        </p:spPr>
        <p:txBody>
          <a:bodyPr/>
          <a:lstStyle/>
          <a:p>
            <a:pPr>
              <a:buFont typeface="Wingdings" panose="05000000000000000000" pitchFamily="2" charset="2"/>
              <a:buChar char="Ø"/>
            </a:pPr>
            <a:r>
              <a:rPr lang="en-US" dirty="0" smtClean="0"/>
              <a:t> Go – an ancient Chinese board game – </a:t>
            </a:r>
          </a:p>
          <a:p>
            <a:pPr marL="0" indent="0">
              <a:buNone/>
            </a:pPr>
            <a:r>
              <a:rPr lang="en-US" dirty="0" smtClean="0"/>
              <a:t>the Trinity of strategic thoughtfulness.</a:t>
            </a:r>
          </a:p>
          <a:p>
            <a:pPr marL="0" indent="0">
              <a:buNone/>
            </a:pPr>
            <a:endParaRPr lang="en-US" dirty="0" smtClean="0"/>
          </a:p>
          <a:p>
            <a:pPr>
              <a:buFont typeface="Wingdings" panose="05000000000000000000" pitchFamily="2" charset="2"/>
              <a:buChar char="Ø"/>
            </a:pPr>
            <a:r>
              <a:rPr lang="en-US" dirty="0"/>
              <a:t> </a:t>
            </a:r>
            <a:r>
              <a:rPr lang="en-US" dirty="0" smtClean="0"/>
              <a:t>There are more possible moves in Go, </a:t>
            </a:r>
          </a:p>
          <a:p>
            <a:pPr marL="0" indent="0">
              <a:buNone/>
            </a:pPr>
            <a:r>
              <a:rPr lang="en-US" dirty="0" smtClean="0"/>
              <a:t>than there are atoms in the universe.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845734"/>
            <a:ext cx="4393721" cy="4439488"/>
          </a:xfrm>
          <a:prstGeom prst="rect">
            <a:avLst/>
          </a:prstGeom>
        </p:spPr>
      </p:pic>
    </p:spTree>
    <p:extLst>
      <p:ext uri="{BB962C8B-B14F-4D97-AF65-F5344CB8AC3E}">
        <p14:creationId xmlns:p14="http://schemas.microsoft.com/office/powerpoint/2010/main" val="29942540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AI Systems - </a:t>
            </a:r>
            <a:r>
              <a:rPr lang="en-US" dirty="0" err="1" smtClean="0"/>
              <a:t>BitBite</a:t>
            </a:r>
            <a:endParaRPr lang="en-US" dirty="0"/>
          </a:p>
        </p:txBody>
      </p:sp>
      <p:sp>
        <p:nvSpPr>
          <p:cNvPr id="4" name="TextBox 3"/>
          <p:cNvSpPr txBox="1"/>
          <p:nvPr/>
        </p:nvSpPr>
        <p:spPr>
          <a:xfrm>
            <a:off x="2667001" y="5908147"/>
            <a:ext cx="4966231" cy="369332"/>
          </a:xfrm>
          <a:prstGeom prst="rect">
            <a:avLst/>
          </a:prstGeom>
          <a:noFill/>
        </p:spPr>
        <p:txBody>
          <a:bodyPr wrap="none" rtlCol="0">
            <a:spAutoFit/>
          </a:bodyPr>
          <a:lstStyle/>
          <a:p>
            <a:r>
              <a:rPr lang="en-US" dirty="0"/>
              <a:t>https://www.youtube.com/watch?v=qU2w_qiP4Ck</a:t>
            </a:r>
          </a:p>
        </p:txBody>
      </p:sp>
      <p:pic>
        <p:nvPicPr>
          <p:cNvPr id="5" name="qU2w_qiP4Ck"/>
          <p:cNvPicPr>
            <a:picLocks noRot="1" noChangeAspect="1"/>
          </p:cNvPicPr>
          <p:nvPr>
            <a:videoFile r:link="rId1"/>
          </p:nvPr>
        </p:nvPicPr>
        <p:blipFill>
          <a:blip r:embed="rId3"/>
          <a:stretch>
            <a:fillRect/>
          </a:stretch>
        </p:blipFill>
        <p:spPr>
          <a:xfrm>
            <a:off x="2774590" y="1810149"/>
            <a:ext cx="6688540" cy="4097998"/>
          </a:xfrm>
          <a:prstGeom prst="rect">
            <a:avLst/>
          </a:prstGeom>
        </p:spPr>
      </p:pic>
    </p:spTree>
    <p:extLst>
      <p:ext uri="{BB962C8B-B14F-4D97-AF65-F5344CB8AC3E}">
        <p14:creationId xmlns:p14="http://schemas.microsoft.com/office/powerpoint/2010/main" val="1329970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AI Systems - </a:t>
            </a:r>
            <a:r>
              <a:rPr lang="en-US" dirty="0" err="1" smtClean="0"/>
              <a:t>Pillo</a:t>
            </a:r>
            <a:endParaRPr lang="en-US" dirty="0"/>
          </a:p>
        </p:txBody>
      </p:sp>
      <p:pic>
        <p:nvPicPr>
          <p:cNvPr id="3" name="QjJ_GffiNEE"/>
          <p:cNvPicPr>
            <a:picLocks noRot="1" noChangeAspect="1"/>
          </p:cNvPicPr>
          <p:nvPr>
            <a:videoFile r:link="rId1"/>
          </p:nvPr>
        </p:nvPicPr>
        <p:blipFill>
          <a:blip r:embed="rId3"/>
          <a:stretch>
            <a:fillRect/>
          </a:stretch>
        </p:blipFill>
        <p:spPr>
          <a:xfrm>
            <a:off x="3037533" y="1859280"/>
            <a:ext cx="6162654" cy="3886200"/>
          </a:xfrm>
          <a:prstGeom prst="rect">
            <a:avLst/>
          </a:prstGeom>
        </p:spPr>
      </p:pic>
      <p:sp>
        <p:nvSpPr>
          <p:cNvPr id="4" name="TextBox 3"/>
          <p:cNvSpPr txBox="1"/>
          <p:nvPr/>
        </p:nvSpPr>
        <p:spPr>
          <a:xfrm>
            <a:off x="2936545" y="5867400"/>
            <a:ext cx="4966231" cy="369332"/>
          </a:xfrm>
          <a:prstGeom prst="rect">
            <a:avLst/>
          </a:prstGeom>
          <a:noFill/>
        </p:spPr>
        <p:txBody>
          <a:bodyPr wrap="none" rtlCol="0">
            <a:spAutoFit/>
          </a:bodyPr>
          <a:lstStyle/>
          <a:p>
            <a:r>
              <a:rPr lang="en-US" dirty="0"/>
              <a:t>https://www.youtube.com/watch?v=miEmP5l5fdY</a:t>
            </a:r>
          </a:p>
        </p:txBody>
      </p:sp>
    </p:spTree>
    <p:extLst>
      <p:ext uri="{BB962C8B-B14F-4D97-AF65-F5344CB8AC3E}">
        <p14:creationId xmlns:p14="http://schemas.microsoft.com/office/powerpoint/2010/main" val="29990455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AI Systems - </a:t>
            </a:r>
            <a:r>
              <a:rPr lang="en-US" dirty="0" err="1" smtClean="0"/>
              <a:t>Cozmo</a:t>
            </a:r>
            <a:endParaRPr lang="en-US" dirty="0"/>
          </a:p>
        </p:txBody>
      </p:sp>
      <p:sp>
        <p:nvSpPr>
          <p:cNvPr id="4" name="TextBox 3"/>
          <p:cNvSpPr txBox="1"/>
          <p:nvPr/>
        </p:nvSpPr>
        <p:spPr>
          <a:xfrm>
            <a:off x="2936545" y="5867400"/>
            <a:ext cx="4847481" cy="369332"/>
          </a:xfrm>
          <a:prstGeom prst="rect">
            <a:avLst/>
          </a:prstGeom>
          <a:noFill/>
        </p:spPr>
        <p:txBody>
          <a:bodyPr wrap="none" rtlCol="0">
            <a:spAutoFit/>
          </a:bodyPr>
          <a:lstStyle/>
          <a:p>
            <a:r>
              <a:rPr lang="en-US" dirty="0"/>
              <a:t>https://www.youtube.com/watch?v=cjFA531qJNE</a:t>
            </a:r>
          </a:p>
        </p:txBody>
      </p:sp>
      <p:pic>
        <p:nvPicPr>
          <p:cNvPr id="5" name="eBp10ylItlw"/>
          <p:cNvPicPr>
            <a:picLocks noRot="1" noChangeAspect="1"/>
          </p:cNvPicPr>
          <p:nvPr>
            <a:videoFile r:link="rId1"/>
          </p:nvPr>
        </p:nvPicPr>
        <p:blipFill>
          <a:blip r:embed="rId3"/>
          <a:stretch>
            <a:fillRect/>
          </a:stretch>
        </p:blipFill>
        <p:spPr>
          <a:xfrm>
            <a:off x="2903034" y="1936499"/>
            <a:ext cx="6431652" cy="3916117"/>
          </a:xfrm>
          <a:prstGeom prst="rect">
            <a:avLst/>
          </a:prstGeom>
        </p:spPr>
      </p:pic>
    </p:spTree>
    <p:extLst>
      <p:ext uri="{BB962C8B-B14F-4D97-AF65-F5344CB8AC3E}">
        <p14:creationId xmlns:p14="http://schemas.microsoft.com/office/powerpoint/2010/main" val="40199891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does a computer learn?</a:t>
            </a:r>
            <a:endParaRPr lang="en-US"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 </a:t>
            </a:r>
            <a:r>
              <a:rPr lang="en-US" dirty="0" smtClean="0"/>
              <a:t>Very similar to a child’s learning process</a:t>
            </a:r>
          </a:p>
          <a:p>
            <a:pPr>
              <a:buFont typeface="Wingdings" pitchFamily="2" charset="2"/>
              <a:buChar char="Ø"/>
            </a:pPr>
            <a:r>
              <a:rPr lang="en-US" dirty="0"/>
              <a:t> </a:t>
            </a:r>
            <a:r>
              <a:rPr lang="en-US" dirty="0" smtClean="0"/>
              <a:t>Example – how does a child learns to speak?</a:t>
            </a:r>
          </a:p>
          <a:p>
            <a:pPr>
              <a:buFont typeface="Wingdings" pitchFamily="2" charset="2"/>
              <a:buChar char="Ø"/>
            </a:pPr>
            <a:endParaRPr lang="en-US" dirty="0" smtClean="0"/>
          </a:p>
          <a:p>
            <a:pPr lvl="1">
              <a:buFont typeface="Wingdings" pitchFamily="2" charset="2"/>
              <a:buChar char="Ø"/>
            </a:pPr>
            <a:r>
              <a:rPr lang="en-US" dirty="0"/>
              <a:t> </a:t>
            </a:r>
            <a:r>
              <a:rPr lang="en-US" dirty="0" smtClean="0"/>
              <a:t>Step 1 : Listens to a plethora of words (from parents) … Speech Recognition</a:t>
            </a:r>
          </a:p>
          <a:p>
            <a:pPr lvl="1">
              <a:buFont typeface="Wingdings" pitchFamily="2" charset="2"/>
              <a:buChar char="Ø"/>
            </a:pPr>
            <a:r>
              <a:rPr lang="en-US" dirty="0"/>
              <a:t> </a:t>
            </a:r>
            <a:r>
              <a:rPr lang="en-US" dirty="0" smtClean="0"/>
              <a:t>Step 2: Associates meanings to words (trial and error) … NLP</a:t>
            </a:r>
          </a:p>
          <a:p>
            <a:pPr lvl="1">
              <a:buFont typeface="Wingdings" pitchFamily="2" charset="2"/>
              <a:buChar char="Ø"/>
            </a:pPr>
            <a:r>
              <a:rPr lang="en-US" dirty="0"/>
              <a:t> </a:t>
            </a:r>
            <a:r>
              <a:rPr lang="en-US" dirty="0" smtClean="0"/>
              <a:t>Step 3: Associates output to a word / combination of words … Pattern Recognition (example – mum means water)</a:t>
            </a:r>
          </a:p>
          <a:p>
            <a:pPr lvl="1">
              <a:buFont typeface="Wingdings" pitchFamily="2" charset="2"/>
              <a:buChar char="Ø"/>
            </a:pPr>
            <a:r>
              <a:rPr lang="en-US" dirty="0"/>
              <a:t> </a:t>
            </a:r>
            <a:r>
              <a:rPr lang="en-US" dirty="0" smtClean="0"/>
              <a:t>Step 4: Repeats the uttering of words to confirm output (every time mum is uttered, water is provided)</a:t>
            </a:r>
          </a:p>
          <a:p>
            <a:pPr lvl="1">
              <a:buFont typeface="Wingdings" pitchFamily="2" charset="2"/>
              <a:buChar char="Ø"/>
            </a:pPr>
            <a:r>
              <a:rPr lang="en-US" dirty="0"/>
              <a:t> </a:t>
            </a:r>
            <a:r>
              <a:rPr lang="en-US" dirty="0" smtClean="0"/>
              <a:t>Step 5: Starts to form sentences</a:t>
            </a:r>
          </a:p>
          <a:p>
            <a:pPr lvl="1">
              <a:buFont typeface="Wingdings" pitchFamily="2" charset="2"/>
              <a:buChar char="Ø"/>
            </a:pPr>
            <a:r>
              <a:rPr lang="en-US" dirty="0"/>
              <a:t> </a:t>
            </a:r>
            <a:r>
              <a:rPr lang="en-US" dirty="0" smtClean="0"/>
              <a:t>Step 6: Keeps learning new words</a:t>
            </a:r>
          </a:p>
          <a:p>
            <a:pPr lvl="1">
              <a:buFont typeface="Wingdings" pitchFamily="2" charset="2"/>
              <a:buChar char="Ø"/>
            </a:pPr>
            <a:r>
              <a:rPr lang="en-US" dirty="0"/>
              <a:t> </a:t>
            </a:r>
            <a:r>
              <a:rPr lang="en-US" dirty="0" smtClean="0"/>
              <a:t>Step 7: Builds further on the gained information (example – learning physics in school)</a:t>
            </a:r>
          </a:p>
          <a:p>
            <a:pPr>
              <a:buFont typeface="Wingdings" pitchFamily="2" charset="2"/>
              <a:buChar char="Ø"/>
            </a:pPr>
            <a:endParaRPr lang="en-US" dirty="0"/>
          </a:p>
        </p:txBody>
      </p:sp>
    </p:spTree>
    <p:extLst>
      <p:ext uri="{BB962C8B-B14F-4D97-AF65-F5344CB8AC3E}">
        <p14:creationId xmlns:p14="http://schemas.microsoft.com/office/powerpoint/2010/main" val="1710239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Logic behind AI</a:t>
            </a:r>
            <a:endParaRPr lang="en-US" dirty="0"/>
          </a:p>
        </p:txBody>
      </p:sp>
      <p:sp>
        <p:nvSpPr>
          <p:cNvPr id="3" name="Content Placeholder 2"/>
          <p:cNvSpPr>
            <a:spLocks noGrp="1"/>
          </p:cNvSpPr>
          <p:nvPr>
            <p:ph idx="1"/>
          </p:nvPr>
        </p:nvSpPr>
        <p:spPr>
          <a:xfrm>
            <a:off x="2346960" y="1845734"/>
            <a:ext cx="7543800" cy="2878666"/>
          </a:xfrm>
        </p:spPr>
        <p:txBody>
          <a:bodyPr>
            <a:normAutofit lnSpcReduction="10000"/>
          </a:bodyPr>
          <a:lstStyle/>
          <a:p>
            <a:pPr>
              <a:buFont typeface="Wingdings" pitchFamily="2" charset="2"/>
              <a:buChar char="Ø"/>
            </a:pPr>
            <a:r>
              <a:rPr lang="en-US" dirty="0"/>
              <a:t> </a:t>
            </a:r>
            <a:r>
              <a:rPr lang="en-US" dirty="0" smtClean="0"/>
              <a:t>So the key is – </a:t>
            </a:r>
          </a:p>
          <a:p>
            <a:pPr>
              <a:buFont typeface="Wingdings" pitchFamily="2" charset="2"/>
              <a:buChar char="Ø"/>
            </a:pPr>
            <a:endParaRPr lang="en-US" dirty="0" smtClean="0"/>
          </a:p>
          <a:p>
            <a:pPr lvl="1">
              <a:buFont typeface="Wingdings" pitchFamily="2" charset="2"/>
              <a:buChar char="Ø"/>
            </a:pPr>
            <a:r>
              <a:rPr lang="en-US" dirty="0"/>
              <a:t> </a:t>
            </a:r>
            <a:r>
              <a:rPr lang="en-US" dirty="0" smtClean="0"/>
              <a:t>Learn by experimentation</a:t>
            </a:r>
          </a:p>
          <a:p>
            <a:pPr lvl="1">
              <a:buFont typeface="Wingdings" pitchFamily="2" charset="2"/>
              <a:buChar char="Ø"/>
            </a:pPr>
            <a:r>
              <a:rPr lang="en-US" dirty="0"/>
              <a:t> </a:t>
            </a:r>
            <a:r>
              <a:rPr lang="en-US" dirty="0" smtClean="0"/>
              <a:t>Identify patterns</a:t>
            </a:r>
          </a:p>
          <a:p>
            <a:pPr lvl="1">
              <a:buFont typeface="Wingdings" pitchFamily="2" charset="2"/>
              <a:buChar char="Ø"/>
            </a:pPr>
            <a:r>
              <a:rPr lang="en-US" dirty="0"/>
              <a:t> </a:t>
            </a:r>
            <a:r>
              <a:rPr lang="en-US" dirty="0" smtClean="0"/>
              <a:t>Remember occurrences</a:t>
            </a:r>
            <a:endParaRPr lang="en-US" dirty="0"/>
          </a:p>
          <a:p>
            <a:pPr lvl="1">
              <a:buFont typeface="Wingdings" pitchFamily="2" charset="2"/>
              <a:buChar char="Ø"/>
            </a:pPr>
            <a:r>
              <a:rPr lang="en-US" dirty="0" smtClean="0"/>
              <a:t> Transfer the learning to another process</a:t>
            </a:r>
          </a:p>
          <a:p>
            <a:pPr lvl="1">
              <a:buFont typeface="Wingdings" pitchFamily="2" charset="2"/>
              <a:buChar char="Ø"/>
            </a:pPr>
            <a:r>
              <a:rPr lang="en-US" dirty="0"/>
              <a:t> </a:t>
            </a:r>
            <a:r>
              <a:rPr lang="en-US" dirty="0" smtClean="0"/>
              <a:t>Repeat</a:t>
            </a:r>
          </a:p>
          <a:p>
            <a:pPr>
              <a:buFont typeface="Wingdings" pitchFamily="2" charset="2"/>
              <a:buChar char="Ø"/>
            </a:pPr>
            <a:r>
              <a:rPr lang="en-US" dirty="0" smtClean="0"/>
              <a:t> The ultimate aim being – get as close to perfection as possible.</a:t>
            </a:r>
            <a:endParaRPr lang="en-US" dirty="0"/>
          </a:p>
        </p:txBody>
      </p:sp>
      <p:sp>
        <p:nvSpPr>
          <p:cNvPr id="4" name="Content Placeholder 2"/>
          <p:cNvSpPr txBox="1">
            <a:spLocks/>
          </p:cNvSpPr>
          <p:nvPr/>
        </p:nvSpPr>
        <p:spPr>
          <a:xfrm>
            <a:off x="2327570" y="4895711"/>
            <a:ext cx="7543800" cy="132503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Ø"/>
            </a:pPr>
            <a:endParaRPr lang="en-US" dirty="0"/>
          </a:p>
          <a:p>
            <a:pPr>
              <a:buFont typeface="Wingdings" pitchFamily="2" charset="2"/>
              <a:buChar char="Ø"/>
            </a:pPr>
            <a:r>
              <a:rPr lang="en-US" dirty="0"/>
              <a:t> In the end, any AI project is nothing but – </a:t>
            </a:r>
          </a:p>
          <a:p>
            <a:pPr>
              <a:buFont typeface="Wingdings" pitchFamily="2" charset="2"/>
              <a:buChar char="Ø"/>
            </a:pPr>
            <a:r>
              <a:rPr lang="en-US" dirty="0"/>
              <a:t> Multiple APIs working together, continuously. Difference – They learn.</a:t>
            </a:r>
          </a:p>
        </p:txBody>
      </p:sp>
    </p:spTree>
    <p:extLst>
      <p:ext uri="{BB962C8B-B14F-4D97-AF65-F5344CB8AC3E}">
        <p14:creationId xmlns:p14="http://schemas.microsoft.com/office/powerpoint/2010/main" val="35860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 of AI Training</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29000" y="1828800"/>
            <a:ext cx="5562600" cy="4435470"/>
          </a:xfrm>
          <a:prstGeom prst="rect">
            <a:avLst/>
          </a:prstGeom>
        </p:spPr>
      </p:pic>
    </p:spTree>
    <p:extLst>
      <p:ext uri="{BB962C8B-B14F-4D97-AF65-F5344CB8AC3E}">
        <p14:creationId xmlns:p14="http://schemas.microsoft.com/office/powerpoint/2010/main" val="15674784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inside the AI Brain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684" y="1829772"/>
            <a:ext cx="9034514" cy="4451286"/>
          </a:xfrm>
          <a:prstGeom prst="rect">
            <a:avLst/>
          </a:prstGeom>
        </p:spPr>
      </p:pic>
    </p:spTree>
    <p:extLst>
      <p:ext uri="{BB962C8B-B14F-4D97-AF65-F5344CB8AC3E}">
        <p14:creationId xmlns:p14="http://schemas.microsoft.com/office/powerpoint/2010/main" val="24635616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ingredients of AI</a:t>
            </a:r>
            <a:endParaRPr lang="en-US" dirty="0"/>
          </a:p>
        </p:txBody>
      </p:sp>
      <p:sp>
        <p:nvSpPr>
          <p:cNvPr id="3" name="Content Placeholder 2"/>
          <p:cNvSpPr>
            <a:spLocks noGrp="1"/>
          </p:cNvSpPr>
          <p:nvPr>
            <p:ph idx="1"/>
          </p:nvPr>
        </p:nvSpPr>
        <p:spPr/>
        <p:txBody>
          <a:bodyPr/>
          <a:lstStyle/>
          <a:p>
            <a:pPr>
              <a:buFont typeface="Wingdings" pitchFamily="2" charset="2"/>
              <a:buChar char="Ø"/>
            </a:pPr>
            <a:r>
              <a:rPr lang="en-US" dirty="0" smtClean="0"/>
              <a:t>Useful Data … tons of it!</a:t>
            </a:r>
          </a:p>
          <a:p>
            <a:pPr>
              <a:buFont typeface="Wingdings" pitchFamily="2" charset="2"/>
              <a:buChar char="Ø"/>
            </a:pPr>
            <a:r>
              <a:rPr lang="en-US" dirty="0" smtClean="0"/>
              <a:t>Correct Format</a:t>
            </a:r>
          </a:p>
          <a:p>
            <a:pPr>
              <a:buFont typeface="Wingdings" pitchFamily="2" charset="2"/>
              <a:buChar char="Ø"/>
            </a:pPr>
            <a:r>
              <a:rPr lang="en-US" dirty="0" smtClean="0"/>
              <a:t>Correct set of instructions</a:t>
            </a:r>
          </a:p>
          <a:p>
            <a:pPr>
              <a:buFont typeface="Wingdings" pitchFamily="2" charset="2"/>
              <a:buChar char="Ø"/>
            </a:pPr>
            <a:r>
              <a:rPr lang="en-US" dirty="0" smtClean="0"/>
              <a:t>Hardware capability</a:t>
            </a:r>
          </a:p>
          <a:p>
            <a:pPr>
              <a:buFont typeface="Wingdings" pitchFamily="2" charset="2"/>
              <a:buChar char="Ø"/>
            </a:pPr>
            <a:r>
              <a:rPr lang="en-US" dirty="0" smtClean="0"/>
              <a:t>Data Scientists (Coaches)</a:t>
            </a:r>
          </a:p>
        </p:txBody>
      </p:sp>
    </p:spTree>
    <p:extLst>
      <p:ext uri="{BB962C8B-B14F-4D97-AF65-F5344CB8AC3E}">
        <p14:creationId xmlns:p14="http://schemas.microsoft.com/office/powerpoint/2010/main" val="1220213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of any AI Project</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Train</a:t>
            </a:r>
          </a:p>
          <a:p>
            <a:pPr marL="457200" indent="-457200">
              <a:buFont typeface="+mj-lt"/>
              <a:buAutoNum type="arabicPeriod"/>
            </a:pPr>
            <a:r>
              <a:rPr lang="en-US" dirty="0" smtClean="0"/>
              <a:t>Test</a:t>
            </a:r>
          </a:p>
          <a:p>
            <a:pPr marL="457200" indent="-457200">
              <a:buFont typeface="+mj-lt"/>
              <a:buAutoNum type="arabicPeriod"/>
            </a:pPr>
            <a:r>
              <a:rPr lang="en-US" dirty="0" smtClean="0"/>
              <a:t>Optimize</a:t>
            </a:r>
          </a:p>
          <a:p>
            <a:pPr marL="457200" indent="-457200">
              <a:buFont typeface="+mj-lt"/>
              <a:buAutoNum type="arabicPeriod"/>
            </a:pPr>
            <a:r>
              <a:rPr lang="en-US" dirty="0" smtClean="0"/>
              <a:t>Deploy</a:t>
            </a:r>
          </a:p>
          <a:p>
            <a:pPr marL="457200" indent="-457200">
              <a:buFont typeface="+mj-lt"/>
              <a:buAutoNum type="arabicPeriod"/>
            </a:pPr>
            <a:r>
              <a:rPr lang="en-US" dirty="0" smtClean="0"/>
              <a:t>Reiterate</a:t>
            </a:r>
          </a:p>
        </p:txBody>
      </p:sp>
    </p:spTree>
    <p:extLst>
      <p:ext uri="{BB962C8B-B14F-4D97-AF65-F5344CB8AC3E}">
        <p14:creationId xmlns:p14="http://schemas.microsoft.com/office/powerpoint/2010/main" val="3927480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Name (</a:t>
            </a:r>
            <a:r>
              <a:rPr lang="en-US" dirty="0" err="1" smtClean="0"/>
              <a:t>pronounciation</a:t>
            </a:r>
            <a:r>
              <a:rPr lang="en-US" dirty="0" smtClean="0"/>
              <a:t>)</a:t>
            </a:r>
          </a:p>
          <a:p>
            <a:pPr>
              <a:buFont typeface="Wingdings" panose="05000000000000000000" pitchFamily="2" charset="2"/>
              <a:buChar char="Ø"/>
            </a:pPr>
            <a:r>
              <a:rPr lang="en-US" dirty="0"/>
              <a:t> </a:t>
            </a:r>
            <a:r>
              <a:rPr lang="en-US" dirty="0" smtClean="0"/>
              <a:t>Field of work (Student / IT / Construction etc.)</a:t>
            </a:r>
          </a:p>
          <a:p>
            <a:pPr>
              <a:buFont typeface="Wingdings" panose="05000000000000000000" pitchFamily="2" charset="2"/>
              <a:buChar char="Ø"/>
            </a:pPr>
            <a:r>
              <a:rPr lang="en-US" dirty="0"/>
              <a:t> </a:t>
            </a:r>
            <a:r>
              <a:rPr lang="en-US" dirty="0" smtClean="0"/>
              <a:t>Pet Peeve (for Data Science)</a:t>
            </a:r>
          </a:p>
          <a:p>
            <a:pPr>
              <a:buFont typeface="Wingdings" panose="05000000000000000000" pitchFamily="2" charset="2"/>
              <a:buChar char="Ø"/>
            </a:pPr>
            <a:r>
              <a:rPr lang="en-US" dirty="0" smtClean="0"/>
              <a:t> Why are you interested in Data Science?</a:t>
            </a:r>
            <a:endParaRPr lang="en-US" dirty="0"/>
          </a:p>
        </p:txBody>
      </p:sp>
    </p:spTree>
    <p:extLst>
      <p:ext uri="{BB962C8B-B14F-4D97-AF65-F5344CB8AC3E}">
        <p14:creationId xmlns:p14="http://schemas.microsoft.com/office/powerpoint/2010/main" val="39403777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Application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76" y="2140040"/>
            <a:ext cx="11615408" cy="3101662"/>
          </a:xfrm>
          <a:prstGeom prst="rect">
            <a:avLst/>
          </a:prstGeom>
        </p:spPr>
      </p:pic>
    </p:spTree>
    <p:extLst>
      <p:ext uri="{BB962C8B-B14F-4D97-AF65-F5344CB8AC3E}">
        <p14:creationId xmlns:p14="http://schemas.microsoft.com/office/powerpoint/2010/main" val="3776392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Application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47" y="2177603"/>
            <a:ext cx="11365265" cy="3115614"/>
          </a:xfrm>
          <a:prstGeom prst="rect">
            <a:avLst/>
          </a:prstGeom>
        </p:spPr>
      </p:pic>
    </p:spTree>
    <p:extLst>
      <p:ext uri="{BB962C8B-B14F-4D97-AF65-F5344CB8AC3E}">
        <p14:creationId xmlns:p14="http://schemas.microsoft.com/office/powerpoint/2010/main" val="910503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Use Case – e Commerce</a:t>
            </a:r>
            <a:endParaRPr lang="en-US" dirty="0"/>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a:t>
            </a:r>
            <a:r>
              <a:rPr lang="en-US" dirty="0" smtClean="0"/>
              <a:t>Build website in minutes.</a:t>
            </a:r>
          </a:p>
          <a:p>
            <a:pPr>
              <a:buFont typeface="Wingdings" panose="05000000000000000000" pitchFamily="2" charset="2"/>
              <a:buChar char="Ø"/>
            </a:pPr>
            <a:r>
              <a:rPr lang="en-US" dirty="0"/>
              <a:t> </a:t>
            </a:r>
            <a:r>
              <a:rPr lang="en-US" dirty="0" smtClean="0"/>
              <a:t>Online grocery app – powered by AI.</a:t>
            </a:r>
          </a:p>
        </p:txBody>
      </p:sp>
      <p:pic>
        <p:nvPicPr>
          <p:cNvPr id="4" name="Picture 3"/>
          <p:cNvPicPr>
            <a:picLocks noChangeAspect="1"/>
          </p:cNvPicPr>
          <p:nvPr/>
        </p:nvPicPr>
        <p:blipFill rotWithShape="1">
          <a:blip r:embed="rId2"/>
          <a:srcRect l="18375" t="50000" r="39458" b="11459"/>
          <a:stretch/>
        </p:blipFill>
        <p:spPr>
          <a:xfrm>
            <a:off x="2659380" y="2743200"/>
            <a:ext cx="6918960" cy="3555576"/>
          </a:xfrm>
          <a:prstGeom prst="rect">
            <a:avLst/>
          </a:prstGeom>
        </p:spPr>
      </p:pic>
    </p:spTree>
    <p:extLst>
      <p:ext uri="{BB962C8B-B14F-4D97-AF65-F5344CB8AC3E}">
        <p14:creationId xmlns:p14="http://schemas.microsoft.com/office/powerpoint/2010/main" val="561356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Use Case – e Commerce</a:t>
            </a:r>
            <a:endParaRPr lang="en-US" dirty="0"/>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a:t>
            </a:r>
            <a:r>
              <a:rPr lang="en-US" dirty="0" smtClean="0"/>
              <a:t>App that suggests recipes using the inventory of your fridge – </a:t>
            </a:r>
            <a:r>
              <a:rPr lang="en-US" dirty="0" err="1" smtClean="0"/>
              <a:t>Chefling</a:t>
            </a:r>
            <a:endParaRPr lang="en-US" dirty="0" smtClean="0"/>
          </a:p>
          <a:p>
            <a:pPr>
              <a:buFont typeface="Wingdings" panose="05000000000000000000" pitchFamily="2" charset="2"/>
              <a:buChar char="Ø"/>
            </a:pPr>
            <a:r>
              <a:rPr lang="en-US" dirty="0"/>
              <a:t> </a:t>
            </a:r>
            <a:r>
              <a:rPr lang="en-US" dirty="0" smtClean="0"/>
              <a:t>Custom Search – </a:t>
            </a:r>
            <a:r>
              <a:rPr lang="en-US" dirty="0" err="1" smtClean="0"/>
              <a:t>Pinterest</a:t>
            </a:r>
            <a:r>
              <a:rPr lang="en-US" dirty="0" smtClean="0"/>
              <a:t>.</a:t>
            </a:r>
          </a:p>
        </p:txBody>
      </p:sp>
      <p:pic>
        <p:nvPicPr>
          <p:cNvPr id="5" name="Picture 4"/>
          <p:cNvPicPr>
            <a:picLocks noChangeAspect="1"/>
          </p:cNvPicPr>
          <p:nvPr/>
        </p:nvPicPr>
        <p:blipFill rotWithShape="1">
          <a:blip r:embed="rId2"/>
          <a:srcRect l="31844" t="22917" r="33017" b="18750"/>
          <a:stretch/>
        </p:blipFill>
        <p:spPr>
          <a:xfrm>
            <a:off x="2103120" y="2829105"/>
            <a:ext cx="3510644" cy="3276600"/>
          </a:xfrm>
          <a:prstGeom prst="rect">
            <a:avLst/>
          </a:prstGeom>
        </p:spPr>
      </p:pic>
      <p:pic>
        <p:nvPicPr>
          <p:cNvPr id="6" name="Picture 5"/>
          <p:cNvPicPr>
            <a:picLocks noChangeAspect="1"/>
          </p:cNvPicPr>
          <p:nvPr/>
        </p:nvPicPr>
        <p:blipFill rotWithShape="1">
          <a:blip r:embed="rId3"/>
          <a:srcRect l="48243" t="17708" r="7833" b="14583"/>
          <a:stretch/>
        </p:blipFill>
        <p:spPr>
          <a:xfrm>
            <a:off x="6390246" y="2829105"/>
            <a:ext cx="3744355" cy="3276600"/>
          </a:xfrm>
          <a:prstGeom prst="rect">
            <a:avLst/>
          </a:prstGeom>
        </p:spPr>
      </p:pic>
    </p:spTree>
    <p:extLst>
      <p:ext uri="{BB962C8B-B14F-4D97-AF65-F5344CB8AC3E}">
        <p14:creationId xmlns:p14="http://schemas.microsoft.com/office/powerpoint/2010/main" val="15451035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Use Case – e Commerce</a:t>
            </a:r>
            <a:endParaRPr lang="en-US" dirty="0"/>
          </a:p>
        </p:txBody>
      </p:sp>
      <p:sp>
        <p:nvSpPr>
          <p:cNvPr id="3" name="Content Placeholder 2"/>
          <p:cNvSpPr>
            <a:spLocks noGrp="1"/>
          </p:cNvSpPr>
          <p:nvPr>
            <p:ph idx="1"/>
          </p:nvPr>
        </p:nvSpPr>
        <p:spPr>
          <a:xfrm>
            <a:off x="2346960" y="1934944"/>
            <a:ext cx="7543800" cy="4220529"/>
          </a:xfrm>
        </p:spPr>
        <p:txBody>
          <a:bodyPr>
            <a:normAutofit lnSpcReduction="10000"/>
          </a:bodyPr>
          <a:lstStyle/>
          <a:p>
            <a:pPr>
              <a:buFont typeface="Wingdings" panose="05000000000000000000" pitchFamily="2" charset="2"/>
              <a:buChar char="Ø"/>
            </a:pPr>
            <a:r>
              <a:rPr lang="en-US" dirty="0"/>
              <a:t> </a:t>
            </a:r>
            <a:r>
              <a:rPr lang="en-US" dirty="0" err="1" smtClean="0"/>
              <a:t>Chatbots</a:t>
            </a:r>
            <a:endParaRPr lang="en-US" dirty="0" smtClean="0"/>
          </a:p>
          <a:p>
            <a:pPr>
              <a:buFont typeface="Wingdings" panose="05000000000000000000" pitchFamily="2" charset="2"/>
              <a:buChar char="Ø"/>
            </a:pPr>
            <a:r>
              <a:rPr lang="en-US" dirty="0"/>
              <a:t> </a:t>
            </a:r>
            <a:r>
              <a:rPr lang="en-US" dirty="0" smtClean="0"/>
              <a:t>Virtual Assistants</a:t>
            </a:r>
          </a:p>
          <a:p>
            <a:pPr lvl="1">
              <a:buFont typeface="Wingdings" panose="05000000000000000000" pitchFamily="2" charset="2"/>
              <a:buChar char="Ø"/>
            </a:pPr>
            <a:r>
              <a:rPr lang="en-US" dirty="0"/>
              <a:t> </a:t>
            </a:r>
            <a:r>
              <a:rPr lang="en-US" dirty="0" smtClean="0"/>
              <a:t>By </a:t>
            </a:r>
            <a:r>
              <a:rPr lang="en-US" dirty="0"/>
              <a:t>using Alexa on Amazon’s Echo device, customers can discover local gigs for the upcoming weekend through </a:t>
            </a:r>
            <a:r>
              <a:rPr lang="en-US" dirty="0" err="1"/>
              <a:t>StubHub</a:t>
            </a:r>
            <a:r>
              <a:rPr lang="en-US" dirty="0"/>
              <a:t>, arrange transport to and from the event via </a:t>
            </a:r>
            <a:r>
              <a:rPr lang="en-US" dirty="0" err="1"/>
              <a:t>Uber</a:t>
            </a:r>
            <a:r>
              <a:rPr lang="en-US" dirty="0"/>
              <a:t>, or even order pre-event dinner from Domino’s (and track the order status in real time</a:t>
            </a:r>
            <a:r>
              <a:rPr lang="en-US" dirty="0" smtClean="0"/>
              <a:t>).</a:t>
            </a:r>
            <a:endParaRPr lang="en-US" dirty="0"/>
          </a:p>
          <a:p>
            <a:pPr>
              <a:buFont typeface="Wingdings" panose="05000000000000000000" pitchFamily="2" charset="2"/>
              <a:buChar char="Ø"/>
            </a:pPr>
            <a:r>
              <a:rPr lang="en-US" dirty="0" smtClean="0"/>
              <a:t> Wish</a:t>
            </a:r>
          </a:p>
          <a:p>
            <a:pPr lvl="1">
              <a:buFont typeface="Wingdings" panose="05000000000000000000" pitchFamily="2" charset="2"/>
              <a:buChar char="Ø"/>
            </a:pPr>
            <a:r>
              <a:rPr lang="en-US" dirty="0"/>
              <a:t> </a:t>
            </a:r>
            <a:r>
              <a:rPr lang="en-US" dirty="0" smtClean="0"/>
              <a:t>On the spot personal pricing</a:t>
            </a:r>
          </a:p>
          <a:p>
            <a:pPr>
              <a:buFont typeface="Wingdings" panose="05000000000000000000" pitchFamily="2" charset="2"/>
              <a:buChar char="Ø"/>
            </a:pPr>
            <a:r>
              <a:rPr lang="en-US" dirty="0"/>
              <a:t> </a:t>
            </a:r>
            <a:r>
              <a:rPr lang="en-US" dirty="0" smtClean="0"/>
              <a:t>Tackle fake reviews</a:t>
            </a:r>
          </a:p>
          <a:p>
            <a:pPr lvl="1">
              <a:buFont typeface="Wingdings" panose="05000000000000000000" pitchFamily="2" charset="2"/>
              <a:buChar char="Ø"/>
            </a:pPr>
            <a:r>
              <a:rPr lang="en-US" dirty="0"/>
              <a:t> </a:t>
            </a:r>
            <a:r>
              <a:rPr lang="en-US" dirty="0" smtClean="0"/>
              <a:t>www.fakespot.com</a:t>
            </a:r>
          </a:p>
          <a:p>
            <a:pPr>
              <a:buFont typeface="Wingdings" panose="05000000000000000000" pitchFamily="2" charset="2"/>
              <a:buChar char="Ø"/>
            </a:pPr>
            <a:r>
              <a:rPr lang="en-US" dirty="0"/>
              <a:t> </a:t>
            </a:r>
            <a:r>
              <a:rPr lang="en-US" dirty="0" smtClean="0"/>
              <a:t>Inventory Management &amp; Sales Forecasting</a:t>
            </a:r>
          </a:p>
          <a:p>
            <a:pPr>
              <a:buFont typeface="Wingdings" panose="05000000000000000000" pitchFamily="2" charset="2"/>
              <a:buChar char="Ø"/>
            </a:pPr>
            <a:r>
              <a:rPr lang="en-US" dirty="0"/>
              <a:t> </a:t>
            </a:r>
            <a:r>
              <a:rPr lang="en-US" dirty="0" smtClean="0"/>
              <a:t>Generating product descriptions in any writing style</a:t>
            </a:r>
          </a:p>
        </p:txBody>
      </p:sp>
    </p:spTree>
    <p:extLst>
      <p:ext uri="{BB962C8B-B14F-4D97-AF65-F5344CB8AC3E}">
        <p14:creationId xmlns:p14="http://schemas.microsoft.com/office/powerpoint/2010/main" val="31387062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Use Case – Financial Services</a:t>
            </a:r>
            <a:endParaRPr lang="en-US" dirty="0"/>
          </a:p>
        </p:txBody>
      </p:sp>
      <p:sp>
        <p:nvSpPr>
          <p:cNvPr id="4" name="Content Placeholder 2"/>
          <p:cNvSpPr>
            <a:spLocks noGrp="1"/>
          </p:cNvSpPr>
          <p:nvPr>
            <p:ph idx="1"/>
          </p:nvPr>
        </p:nvSpPr>
        <p:spPr>
          <a:xfrm>
            <a:off x="2346960" y="1934944"/>
            <a:ext cx="7543800" cy="4220529"/>
          </a:xfrm>
        </p:spPr>
        <p:txBody>
          <a:bodyPr>
            <a:normAutofit fontScale="92500" lnSpcReduction="10000"/>
          </a:bodyPr>
          <a:lstStyle/>
          <a:p>
            <a:pPr>
              <a:buFont typeface="Wingdings" panose="05000000000000000000" pitchFamily="2" charset="2"/>
              <a:buChar char="Ø"/>
            </a:pPr>
            <a:r>
              <a:rPr lang="en-US" dirty="0"/>
              <a:t> </a:t>
            </a:r>
            <a:r>
              <a:rPr lang="en-US" dirty="0" smtClean="0"/>
              <a:t>Driving styles and penalty points can lead to higher premiums.</a:t>
            </a:r>
          </a:p>
          <a:p>
            <a:pPr>
              <a:buFont typeface="Wingdings" panose="05000000000000000000" pitchFamily="2" charset="2"/>
              <a:buChar char="Ø"/>
            </a:pPr>
            <a:r>
              <a:rPr lang="en-US" dirty="0"/>
              <a:t> </a:t>
            </a:r>
            <a:r>
              <a:rPr lang="en-US" dirty="0" smtClean="0"/>
              <a:t>Wallet – Personal Financial Management</a:t>
            </a:r>
          </a:p>
          <a:p>
            <a:pPr lvl="1">
              <a:buFont typeface="Wingdings" panose="05000000000000000000" pitchFamily="2" charset="2"/>
              <a:buChar char="Ø"/>
            </a:pPr>
            <a:r>
              <a:rPr lang="en-US" dirty="0"/>
              <a:t> </a:t>
            </a:r>
            <a:r>
              <a:rPr lang="en-US" dirty="0" smtClean="0"/>
              <a:t>Analyzes your entire web footprint and creates a spending graph</a:t>
            </a:r>
          </a:p>
          <a:p>
            <a:pPr lvl="1">
              <a:buFont typeface="Wingdings" panose="05000000000000000000" pitchFamily="2" charset="2"/>
              <a:buChar char="Ø"/>
            </a:pPr>
            <a:r>
              <a:rPr lang="en-US" dirty="0"/>
              <a:t> </a:t>
            </a:r>
            <a:r>
              <a:rPr lang="en-US" dirty="0" smtClean="0"/>
              <a:t>Accordingly suggests investments</a:t>
            </a:r>
          </a:p>
          <a:p>
            <a:pPr>
              <a:buFont typeface="Wingdings" panose="05000000000000000000" pitchFamily="2" charset="2"/>
              <a:buChar char="Ø"/>
            </a:pPr>
            <a:r>
              <a:rPr lang="en-US" dirty="0"/>
              <a:t> Medically fit customers will pay lower premiums those who share their data with providers. (Fit – lower risk of future diseases)</a:t>
            </a:r>
          </a:p>
          <a:p>
            <a:pPr lvl="1">
              <a:buFont typeface="Wingdings" panose="05000000000000000000" pitchFamily="2" charset="2"/>
              <a:buChar char="Ø"/>
            </a:pPr>
            <a:r>
              <a:rPr lang="en-US" dirty="0"/>
              <a:t> This will change month over </a:t>
            </a:r>
            <a:r>
              <a:rPr lang="en-US" dirty="0" smtClean="0"/>
              <a:t>month</a:t>
            </a:r>
          </a:p>
          <a:p>
            <a:pPr>
              <a:buFont typeface="Wingdings" panose="05000000000000000000" pitchFamily="2" charset="2"/>
              <a:buChar char="Ø"/>
            </a:pPr>
            <a:r>
              <a:rPr lang="en-US" dirty="0"/>
              <a:t> </a:t>
            </a:r>
            <a:r>
              <a:rPr lang="en-US" dirty="0" smtClean="0"/>
              <a:t>Fraud Detection, Credit Scoring and Classification of customers (defaulter vs non defaulter).</a:t>
            </a:r>
          </a:p>
          <a:p>
            <a:pPr>
              <a:buFont typeface="Wingdings" panose="05000000000000000000" pitchFamily="2" charset="2"/>
              <a:buChar char="Ø"/>
            </a:pPr>
            <a:r>
              <a:rPr lang="en-US" dirty="0"/>
              <a:t> </a:t>
            </a:r>
            <a:r>
              <a:rPr lang="en-US" dirty="0" smtClean="0"/>
              <a:t>Parsing Financial Deals (J.P. Morgan Lawyers) takes few minutes today. </a:t>
            </a:r>
            <a:r>
              <a:rPr lang="en-US" dirty="0"/>
              <a:t>JP Morgan has harnessed the power of this application of </a:t>
            </a:r>
            <a:r>
              <a:rPr lang="en-US" dirty="0" smtClean="0"/>
              <a:t>AI - </a:t>
            </a:r>
            <a:r>
              <a:rPr lang="en-US" dirty="0" err="1" smtClean="0"/>
              <a:t>COiN</a:t>
            </a:r>
            <a:r>
              <a:rPr lang="en-US" dirty="0" smtClean="0"/>
              <a:t>, </a:t>
            </a:r>
            <a:r>
              <a:rPr lang="en-US" dirty="0"/>
              <a:t>leading </a:t>
            </a:r>
            <a:r>
              <a:rPr lang="en-US" dirty="0" smtClean="0"/>
              <a:t>to freeing 360,000 hours (yearly) from its employees’ load in only a few seconds.</a:t>
            </a:r>
            <a:endParaRPr lang="en-US" dirty="0"/>
          </a:p>
        </p:txBody>
      </p:sp>
    </p:spTree>
    <p:extLst>
      <p:ext uri="{BB962C8B-B14F-4D97-AF65-F5344CB8AC3E}">
        <p14:creationId xmlns:p14="http://schemas.microsoft.com/office/powerpoint/2010/main" val="9468797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Imagine Real Time Modules</a:t>
            </a:r>
            <a:endParaRPr lang="en-US" dirty="0"/>
          </a:p>
        </p:txBody>
      </p:sp>
      <p:sp>
        <p:nvSpPr>
          <p:cNvPr id="4"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a:t>
            </a:r>
            <a:r>
              <a:rPr lang="en-US" dirty="0" smtClean="0"/>
              <a:t>Deception detection in speech</a:t>
            </a:r>
          </a:p>
          <a:p>
            <a:pPr>
              <a:buFont typeface="Wingdings" panose="05000000000000000000" pitchFamily="2" charset="2"/>
              <a:buChar char="Ø"/>
            </a:pPr>
            <a:r>
              <a:rPr lang="en-US" dirty="0"/>
              <a:t> </a:t>
            </a:r>
            <a:r>
              <a:rPr lang="en-US" dirty="0" smtClean="0"/>
              <a:t>Image verification – KYC – document photo and selfie</a:t>
            </a:r>
          </a:p>
          <a:p>
            <a:pPr>
              <a:buFont typeface="Wingdings" panose="05000000000000000000" pitchFamily="2" charset="2"/>
              <a:buChar char="Ø"/>
            </a:pPr>
            <a:r>
              <a:rPr lang="en-US" dirty="0"/>
              <a:t> </a:t>
            </a:r>
            <a:r>
              <a:rPr lang="en-US" dirty="0" smtClean="0"/>
              <a:t>Reading handwritten forms / applications (any language)</a:t>
            </a:r>
          </a:p>
          <a:p>
            <a:pPr>
              <a:buFont typeface="Wingdings" panose="05000000000000000000" pitchFamily="2" charset="2"/>
              <a:buChar char="Ø"/>
            </a:pPr>
            <a:r>
              <a:rPr lang="en-US" dirty="0"/>
              <a:t> </a:t>
            </a:r>
            <a:r>
              <a:rPr lang="en-US" dirty="0" smtClean="0"/>
              <a:t>Intuitive client risk profiling (social media data + financial data)</a:t>
            </a:r>
          </a:p>
          <a:p>
            <a:pPr>
              <a:buFont typeface="Wingdings" panose="05000000000000000000" pitchFamily="2" charset="2"/>
              <a:buChar char="Ø"/>
            </a:pPr>
            <a:r>
              <a:rPr lang="en-US" dirty="0"/>
              <a:t> </a:t>
            </a:r>
            <a:r>
              <a:rPr lang="en-US" dirty="0" smtClean="0"/>
              <a:t>Voice based initial screening of </a:t>
            </a:r>
            <a:r>
              <a:rPr lang="en-US" dirty="0"/>
              <a:t>loan applicants - </a:t>
            </a:r>
            <a:r>
              <a:rPr lang="en-US" dirty="0" smtClean="0">
                <a:hlinkClick r:id="rId2"/>
              </a:rPr>
              <a:t>https</a:t>
            </a:r>
            <a:r>
              <a:rPr lang="en-US" dirty="0">
                <a:hlinkClick r:id="rId2"/>
              </a:rPr>
              <a:t>://</a:t>
            </a:r>
            <a:r>
              <a:rPr lang="en-US" dirty="0" smtClean="0">
                <a:hlinkClick r:id="rId2"/>
              </a:rPr>
              <a:t>www.youtube.com/watch?v=oUf9_rS1fYg</a:t>
            </a:r>
            <a:r>
              <a:rPr lang="en-US" dirty="0" smtClean="0"/>
              <a:t> </a:t>
            </a:r>
          </a:p>
          <a:p>
            <a:pPr>
              <a:buFont typeface="Wingdings" panose="05000000000000000000" pitchFamily="2" charset="2"/>
              <a:buChar char="Ø"/>
            </a:pPr>
            <a:r>
              <a:rPr lang="en-US" dirty="0"/>
              <a:t> </a:t>
            </a:r>
            <a:r>
              <a:rPr lang="en-US" dirty="0" smtClean="0"/>
              <a:t>Transactional bots - </a:t>
            </a:r>
            <a:r>
              <a:rPr lang="en-US" dirty="0"/>
              <a:t>digital assistants helping users navigate their finance plans, savings, and </a:t>
            </a:r>
            <a:r>
              <a:rPr lang="en-US" dirty="0" smtClean="0"/>
              <a:t>spending based on web footprints.</a:t>
            </a:r>
          </a:p>
          <a:p>
            <a:pPr>
              <a:buFont typeface="Wingdings" panose="05000000000000000000" pitchFamily="2" charset="2"/>
              <a:buChar char="Ø"/>
            </a:pPr>
            <a:r>
              <a:rPr lang="en-US" dirty="0"/>
              <a:t> </a:t>
            </a:r>
            <a:r>
              <a:rPr lang="en-US" dirty="0" smtClean="0"/>
              <a:t>OCR </a:t>
            </a:r>
            <a:r>
              <a:rPr lang="en-US" dirty="0"/>
              <a:t>can be used to digitize hard copy documents. An NLP model with layered business logic can then interpret, record, and correct contracts at high speed</a:t>
            </a:r>
            <a:r>
              <a:rPr lang="en-US" dirty="0" smtClean="0"/>
              <a:t>. </a:t>
            </a:r>
          </a:p>
        </p:txBody>
      </p:sp>
    </p:spTree>
    <p:extLst>
      <p:ext uri="{BB962C8B-B14F-4D97-AF65-F5344CB8AC3E}">
        <p14:creationId xmlns:p14="http://schemas.microsoft.com/office/powerpoint/2010/main" val="13901386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Transactional Bots</a:t>
            </a:r>
            <a:endParaRPr lang="en-US" dirty="0"/>
          </a:p>
        </p:txBody>
      </p:sp>
      <p:sp>
        <p:nvSpPr>
          <p:cNvPr id="4" name="Content Placeholder 2"/>
          <p:cNvSpPr>
            <a:spLocks noGrp="1"/>
          </p:cNvSpPr>
          <p:nvPr>
            <p:ph idx="1"/>
          </p:nvPr>
        </p:nvSpPr>
        <p:spPr>
          <a:xfrm>
            <a:off x="2346960" y="1905000"/>
            <a:ext cx="7543800" cy="4191000"/>
          </a:xfrm>
        </p:spPr>
        <p:txBody>
          <a:bodyPr>
            <a:normAutofit/>
          </a:bodyPr>
          <a:lstStyle/>
          <a:p>
            <a:pPr>
              <a:buFont typeface="Wingdings" panose="05000000000000000000" pitchFamily="2" charset="2"/>
              <a:buChar char="Ø"/>
            </a:pPr>
            <a:r>
              <a:rPr lang="en-US" dirty="0"/>
              <a:t> </a:t>
            </a:r>
            <a:r>
              <a:rPr lang="en-US" dirty="0" smtClean="0"/>
              <a:t>Automated Claims Processes – </a:t>
            </a:r>
          </a:p>
          <a:p>
            <a:pPr>
              <a:buFont typeface="Wingdings" panose="05000000000000000000" pitchFamily="2" charset="2"/>
              <a:buChar char="Ø"/>
            </a:pPr>
            <a:endParaRPr lang="en-US" dirty="0" smtClean="0"/>
          </a:p>
          <a:p>
            <a:pPr lvl="1">
              <a:buFont typeface="Wingdings" panose="05000000000000000000" pitchFamily="2" charset="2"/>
              <a:buChar char="Ø"/>
            </a:pPr>
            <a:r>
              <a:rPr lang="en-US" dirty="0"/>
              <a:t> W</a:t>
            </a:r>
            <a:r>
              <a:rPr lang="en-US" dirty="0" smtClean="0"/>
              <a:t>alks </a:t>
            </a:r>
            <a:r>
              <a:rPr lang="en-US" dirty="0"/>
              <a:t>the customer through the process, step by step, in a conversational format</a:t>
            </a:r>
            <a:r>
              <a:rPr lang="en-US" dirty="0" smtClean="0"/>
              <a:t>.</a:t>
            </a:r>
          </a:p>
          <a:p>
            <a:pPr lvl="1">
              <a:buFont typeface="Wingdings" panose="05000000000000000000" pitchFamily="2" charset="2"/>
              <a:buChar char="Ø"/>
            </a:pPr>
            <a:endParaRPr lang="en-US" dirty="0" smtClean="0"/>
          </a:p>
          <a:p>
            <a:pPr lvl="1">
              <a:buFont typeface="Wingdings" panose="05000000000000000000" pitchFamily="2" charset="2"/>
              <a:buChar char="Ø"/>
            </a:pPr>
            <a:r>
              <a:rPr lang="en-US" dirty="0"/>
              <a:t> It asks for videos or photos of the damage and uploads them to the database. It takes in all the information required for the processing of the claim. The bot can then run the application through a fraud detection method, looking for anomalies and non-compliant data</a:t>
            </a:r>
            <a:r>
              <a:rPr lang="en-US" dirty="0" smtClean="0"/>
              <a:t>.</a:t>
            </a:r>
          </a:p>
          <a:p>
            <a:pPr lvl="1">
              <a:buFont typeface="Wingdings" panose="05000000000000000000" pitchFamily="2" charset="2"/>
              <a:buChar char="Ø"/>
            </a:pPr>
            <a:endParaRPr lang="en-US" dirty="0" smtClean="0"/>
          </a:p>
          <a:p>
            <a:pPr lvl="1">
              <a:buFont typeface="Wingdings" panose="05000000000000000000" pitchFamily="2" charset="2"/>
              <a:buChar char="Ø"/>
            </a:pPr>
            <a:r>
              <a:rPr lang="en-US" dirty="0"/>
              <a:t> </a:t>
            </a:r>
            <a:r>
              <a:rPr lang="en-US" dirty="0" smtClean="0"/>
              <a:t>It </a:t>
            </a:r>
            <a:r>
              <a:rPr lang="en-US" dirty="0"/>
              <a:t>then moves on to the adjustment model where it provides a range of values for payout. Once all data is set, human intervention can be included for auditing purposes. The bot can at this point calculate and propose payout amounts, based on a payout predictor model it has been trained on.</a:t>
            </a:r>
            <a:endParaRPr lang="en-US" dirty="0" smtClean="0"/>
          </a:p>
        </p:txBody>
      </p:sp>
      <p:pic>
        <p:nvPicPr>
          <p:cNvPr id="3" name="Picture 2"/>
          <p:cNvPicPr>
            <a:picLocks noChangeAspect="1"/>
          </p:cNvPicPr>
          <p:nvPr/>
        </p:nvPicPr>
        <p:blipFill rotWithShape="1">
          <a:blip r:embed="rId2"/>
          <a:srcRect l="25001" t="55929" r="25833" b="21838"/>
          <a:stretch/>
        </p:blipFill>
        <p:spPr>
          <a:xfrm>
            <a:off x="1915181" y="2438400"/>
            <a:ext cx="8407359" cy="2137466"/>
          </a:xfrm>
          <a:prstGeom prst="rect">
            <a:avLst/>
          </a:prstGeom>
        </p:spPr>
      </p:pic>
    </p:spTree>
    <p:extLst>
      <p:ext uri="{BB962C8B-B14F-4D97-AF65-F5344CB8AC3E}">
        <p14:creationId xmlns:p14="http://schemas.microsoft.com/office/powerpoint/2010/main" val="10688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Transactional Bots</a:t>
            </a:r>
            <a:endParaRPr lang="en-US" dirty="0"/>
          </a:p>
        </p:txBody>
      </p:sp>
      <p:sp>
        <p:nvSpPr>
          <p:cNvPr id="4" name="Content Placeholder 2"/>
          <p:cNvSpPr>
            <a:spLocks noGrp="1"/>
          </p:cNvSpPr>
          <p:nvPr>
            <p:ph idx="1"/>
          </p:nvPr>
        </p:nvSpPr>
        <p:spPr>
          <a:xfrm>
            <a:off x="2346960" y="1905000"/>
            <a:ext cx="7543800" cy="4191000"/>
          </a:xfrm>
        </p:spPr>
        <p:txBody>
          <a:bodyPr>
            <a:normAutofit/>
          </a:bodyPr>
          <a:lstStyle/>
          <a:p>
            <a:pPr>
              <a:buFont typeface="Wingdings" panose="05000000000000000000" pitchFamily="2" charset="2"/>
              <a:buChar char="Ø"/>
            </a:pPr>
            <a:r>
              <a:rPr lang="en-US" dirty="0" smtClean="0"/>
              <a:t> AI </a:t>
            </a:r>
            <a:r>
              <a:rPr lang="en-US" dirty="0"/>
              <a:t>assistance with claims settlement is fast and more successful</a:t>
            </a:r>
            <a:r>
              <a:rPr lang="en-US" dirty="0" smtClean="0"/>
              <a:t>.</a:t>
            </a:r>
          </a:p>
          <a:p>
            <a:pPr>
              <a:buFont typeface="Wingdings" panose="05000000000000000000" pitchFamily="2" charset="2"/>
              <a:buChar char="Ø"/>
            </a:pPr>
            <a:r>
              <a:rPr lang="en-US" dirty="0"/>
              <a:t> </a:t>
            </a:r>
            <a:r>
              <a:rPr lang="en-US" dirty="0" smtClean="0"/>
              <a:t>And fast means — </a:t>
            </a:r>
            <a:r>
              <a:rPr lang="en-US" dirty="0"/>
              <a:t>3 seconds from claim submission to payment. This is the result of the independent work of Lemonade’s AI </a:t>
            </a:r>
            <a:r>
              <a:rPr lang="en-US" dirty="0" smtClean="0"/>
              <a:t>- Jim.</a:t>
            </a:r>
          </a:p>
          <a:p>
            <a:pPr>
              <a:buFont typeface="Wingdings" panose="05000000000000000000" pitchFamily="2" charset="2"/>
              <a:buChar char="Ø"/>
            </a:pPr>
            <a:r>
              <a:rPr lang="en-US" dirty="0"/>
              <a:t> </a:t>
            </a:r>
            <a:r>
              <a:rPr lang="en-US" dirty="0" smtClean="0"/>
              <a:t>Lemonade is a New York based Insurance startup.</a:t>
            </a: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r>
              <a:rPr lang="en-US" dirty="0"/>
              <a:t> What AI can do is to assist, advise, and create a better customer experience. At the moment, AI complements human work and makes it more efficient, but it </a:t>
            </a:r>
            <a:r>
              <a:rPr lang="en-US" dirty="0" smtClean="0"/>
              <a:t>isn’t aimed to </a:t>
            </a:r>
            <a:r>
              <a:rPr lang="en-US" dirty="0"/>
              <a:t>replace a human.</a:t>
            </a:r>
            <a:endParaRPr lang="en-US" dirty="0" smtClean="0"/>
          </a:p>
        </p:txBody>
      </p:sp>
    </p:spTree>
    <p:extLst>
      <p:ext uri="{BB962C8B-B14F-4D97-AF65-F5344CB8AC3E}">
        <p14:creationId xmlns:p14="http://schemas.microsoft.com/office/powerpoint/2010/main" val="8992173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Applications</a:t>
            </a:r>
            <a:endParaRPr lang="en-US" dirty="0"/>
          </a:p>
        </p:txBody>
      </p:sp>
      <p:sp>
        <p:nvSpPr>
          <p:cNvPr id="3" name="Content Placeholder 2"/>
          <p:cNvSpPr>
            <a:spLocks noGrp="1"/>
          </p:cNvSpPr>
          <p:nvPr>
            <p:ph idx="1"/>
          </p:nvPr>
        </p:nvSpPr>
        <p:spPr>
          <a:xfrm>
            <a:off x="2346960" y="1934944"/>
            <a:ext cx="7543800" cy="4220529"/>
          </a:xfrm>
        </p:spPr>
        <p:txBody>
          <a:bodyPr>
            <a:normAutofit fontScale="92500" lnSpcReduction="20000"/>
          </a:bodyPr>
          <a:lstStyle/>
          <a:p>
            <a:pPr>
              <a:buFont typeface="Wingdings" panose="05000000000000000000" pitchFamily="2" charset="2"/>
              <a:buChar char="Ø"/>
            </a:pPr>
            <a:r>
              <a:rPr lang="en-US" dirty="0"/>
              <a:t> </a:t>
            </a:r>
            <a:r>
              <a:rPr lang="en-US" dirty="0" smtClean="0"/>
              <a:t>Limited by your imagination – think out of the box!</a:t>
            </a:r>
          </a:p>
          <a:p>
            <a:pPr>
              <a:buFont typeface="Wingdings" panose="05000000000000000000" pitchFamily="2" charset="2"/>
              <a:buChar char="Ø"/>
            </a:pPr>
            <a:r>
              <a:rPr lang="en-US" dirty="0"/>
              <a:t> </a:t>
            </a:r>
            <a:r>
              <a:rPr lang="en-US" dirty="0" smtClean="0"/>
              <a:t>Whatever a human can do, AI </a:t>
            </a:r>
            <a:r>
              <a:rPr lang="en-US" u="sng" dirty="0" smtClean="0"/>
              <a:t>WILL</a:t>
            </a:r>
            <a:r>
              <a:rPr lang="en-US" dirty="0" smtClean="0"/>
              <a:t> do it for you.</a:t>
            </a:r>
          </a:p>
          <a:p>
            <a:pPr>
              <a:buFont typeface="Wingdings" panose="05000000000000000000" pitchFamily="2" charset="2"/>
              <a:buChar char="Ø"/>
            </a:pPr>
            <a:r>
              <a:rPr lang="en-US" dirty="0"/>
              <a:t> </a:t>
            </a:r>
            <a:r>
              <a:rPr lang="en-US" dirty="0" smtClean="0"/>
              <a:t>Make it read a book, extract summaries, make precis, identify relevant information, create videos, create models, create text to images, write a story around an image, NLP, Speech Recognition and upgrades to Jarvis (Iron Man), read your handwriting (Scribbling apps), correcting grammar in sentences, self driving car, create applications, create music, movie scripts, etc.</a:t>
            </a:r>
          </a:p>
          <a:p>
            <a:pPr>
              <a:buFont typeface="Wingdings" panose="05000000000000000000" pitchFamily="2" charset="2"/>
              <a:buChar char="Ø"/>
            </a:pPr>
            <a:r>
              <a:rPr lang="en-US" dirty="0"/>
              <a:t> </a:t>
            </a:r>
            <a:r>
              <a:rPr lang="en-US" dirty="0">
                <a:solidFill>
                  <a:srgbClr val="0070C0"/>
                </a:solidFill>
              </a:rPr>
              <a:t>https://github.com/udacity/self-driving-car-sim</a:t>
            </a:r>
            <a:endParaRPr lang="en-US" dirty="0" smtClean="0">
              <a:solidFill>
                <a:srgbClr val="0070C0"/>
              </a:solidFill>
            </a:endParaRPr>
          </a:p>
          <a:p>
            <a:pPr>
              <a:buFont typeface="Wingdings" panose="05000000000000000000" pitchFamily="2" charset="2"/>
              <a:buChar char="Ø"/>
            </a:pPr>
            <a:r>
              <a:rPr lang="en-US" dirty="0"/>
              <a:t> </a:t>
            </a:r>
            <a:r>
              <a:rPr lang="en-US" dirty="0" smtClean="0"/>
              <a:t>Suggested Movies for AI ideas and applications – </a:t>
            </a:r>
          </a:p>
          <a:p>
            <a:pPr marL="201168" lvl="1" indent="0">
              <a:buNone/>
            </a:pPr>
            <a:r>
              <a:rPr lang="en-US" dirty="0"/>
              <a:t> </a:t>
            </a:r>
            <a:endParaRPr lang="en-US" dirty="0" smtClean="0"/>
          </a:p>
          <a:p>
            <a:pPr lvl="1">
              <a:buFont typeface="Wingdings" panose="05000000000000000000" pitchFamily="2" charset="2"/>
              <a:buChar char="Ø"/>
            </a:pPr>
            <a:r>
              <a:rPr lang="en-US" dirty="0" smtClean="0"/>
              <a:t>The Imitation Game</a:t>
            </a:r>
          </a:p>
          <a:p>
            <a:pPr marL="201168" lvl="1" indent="0">
              <a:buNone/>
            </a:pPr>
            <a:endParaRPr lang="en-US" dirty="0" smtClean="0"/>
          </a:p>
          <a:p>
            <a:pPr lvl="1">
              <a:buFont typeface="Wingdings" panose="05000000000000000000" pitchFamily="2" charset="2"/>
              <a:buChar char="Ø"/>
            </a:pPr>
            <a:r>
              <a:rPr lang="en-US" dirty="0"/>
              <a:t> </a:t>
            </a:r>
            <a:r>
              <a:rPr lang="en-US" dirty="0" smtClean="0"/>
              <a:t>Eagle Eye</a:t>
            </a:r>
          </a:p>
        </p:txBody>
      </p:sp>
    </p:spTree>
    <p:extLst>
      <p:ext uri="{BB962C8B-B14F-4D97-AF65-F5344CB8AC3E}">
        <p14:creationId xmlns:p14="http://schemas.microsoft.com/office/powerpoint/2010/main" val="919296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will keep it simple … </a:t>
            </a:r>
            <a:endParaRPr lang="en-US" dirty="0"/>
          </a:p>
        </p:txBody>
      </p:sp>
      <p:pic>
        <p:nvPicPr>
          <p:cNvPr id="4" name="Picture 2" descr="Image result for if you explain a concept in very simple terms einstein"/>
          <p:cNvPicPr>
            <a:picLocks noChangeAspect="1" noChangeArrowheads="1"/>
          </p:cNvPicPr>
          <p:nvPr/>
        </p:nvPicPr>
        <p:blipFill rotWithShape="1">
          <a:blip r:embed="rId2">
            <a:extLst>
              <a:ext uri="{28A0092B-C50C-407E-A947-70E740481C1C}">
                <a14:useLocalDpi xmlns:a14="http://schemas.microsoft.com/office/drawing/2010/main" val="0"/>
              </a:ext>
            </a:extLst>
          </a:blip>
          <a:srcRect b="10106"/>
          <a:stretch/>
        </p:blipFill>
        <p:spPr bwMode="auto">
          <a:xfrm>
            <a:off x="1899526" y="2016298"/>
            <a:ext cx="8453907" cy="3989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87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conclude,</a:t>
            </a:r>
            <a:br>
              <a:rPr lang="en-US" dirty="0" smtClean="0"/>
            </a:br>
            <a:r>
              <a:rPr lang="en-US" dirty="0" smtClean="0"/>
              <a:t>What is AI?</a:t>
            </a:r>
            <a:endParaRPr lang="en-US" dirty="0"/>
          </a:p>
        </p:txBody>
      </p:sp>
      <p:pic>
        <p:nvPicPr>
          <p:cNvPr id="2050" name="Picture 2" descr="Image result for human br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9952" y="1834810"/>
            <a:ext cx="1185864" cy="919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uman ey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467" y="2803560"/>
            <a:ext cx="1600200" cy="8401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uman e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723123" y="3505200"/>
            <a:ext cx="855346" cy="123071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Image result for human mout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Image result for human mout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Rela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656" r="7727"/>
          <a:stretch/>
        </p:blipFill>
        <p:spPr bwMode="auto">
          <a:xfrm>
            <a:off x="2862949" y="4735914"/>
            <a:ext cx="1389743" cy="8838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a:stCxn id="2050" idx="3"/>
          </p:cNvCxnSpPr>
          <p:nvPr/>
        </p:nvCxnSpPr>
        <p:spPr>
          <a:xfrm>
            <a:off x="2785816" y="2294447"/>
            <a:ext cx="41157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052" idx="3"/>
          </p:cNvCxnSpPr>
          <p:nvPr/>
        </p:nvCxnSpPr>
        <p:spPr>
          <a:xfrm>
            <a:off x="4515668" y="3223612"/>
            <a:ext cx="238588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060" idx="3"/>
          </p:cNvCxnSpPr>
          <p:nvPr/>
        </p:nvCxnSpPr>
        <p:spPr>
          <a:xfrm>
            <a:off x="4252692" y="5177849"/>
            <a:ext cx="264885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54" idx="1"/>
          </p:cNvCxnSpPr>
          <p:nvPr/>
        </p:nvCxnSpPr>
        <p:spPr>
          <a:xfrm>
            <a:off x="2578470" y="4120557"/>
            <a:ext cx="432307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053949" y="1971281"/>
            <a:ext cx="2177647" cy="646331"/>
          </a:xfrm>
          <a:prstGeom prst="rect">
            <a:avLst/>
          </a:prstGeom>
          <a:noFill/>
        </p:spPr>
        <p:txBody>
          <a:bodyPr wrap="none" rtlCol="0">
            <a:spAutoFit/>
          </a:bodyPr>
          <a:lstStyle/>
          <a:p>
            <a:r>
              <a:rPr lang="en-US" dirty="0"/>
              <a:t>Machine Learning </a:t>
            </a:r>
          </a:p>
          <a:p>
            <a:r>
              <a:rPr lang="en-US" dirty="0"/>
              <a:t>(Pattern Recognition)</a:t>
            </a:r>
          </a:p>
        </p:txBody>
      </p:sp>
      <p:sp>
        <p:nvSpPr>
          <p:cNvPr id="32" name="TextBox 31"/>
          <p:cNvSpPr txBox="1"/>
          <p:nvPr/>
        </p:nvSpPr>
        <p:spPr>
          <a:xfrm>
            <a:off x="7053948" y="2900447"/>
            <a:ext cx="2066720" cy="646331"/>
          </a:xfrm>
          <a:prstGeom prst="rect">
            <a:avLst/>
          </a:prstGeom>
          <a:noFill/>
        </p:spPr>
        <p:txBody>
          <a:bodyPr wrap="none" rtlCol="0">
            <a:spAutoFit/>
          </a:bodyPr>
          <a:lstStyle/>
          <a:p>
            <a:r>
              <a:rPr lang="en-US" dirty="0"/>
              <a:t>Image Recognition /</a:t>
            </a:r>
          </a:p>
          <a:p>
            <a:r>
              <a:rPr lang="en-US" dirty="0"/>
              <a:t>Computer Vision</a:t>
            </a:r>
          </a:p>
        </p:txBody>
      </p:sp>
      <p:sp>
        <p:nvSpPr>
          <p:cNvPr id="33" name="TextBox 32"/>
          <p:cNvSpPr txBox="1"/>
          <p:nvPr/>
        </p:nvSpPr>
        <p:spPr>
          <a:xfrm>
            <a:off x="6998485" y="3935891"/>
            <a:ext cx="2026965" cy="369332"/>
          </a:xfrm>
          <a:prstGeom prst="rect">
            <a:avLst/>
          </a:prstGeom>
          <a:noFill/>
        </p:spPr>
        <p:txBody>
          <a:bodyPr wrap="none" rtlCol="0">
            <a:spAutoFit/>
          </a:bodyPr>
          <a:lstStyle/>
          <a:p>
            <a:r>
              <a:rPr lang="en-US" dirty="0"/>
              <a:t>Speech Recognition</a:t>
            </a:r>
          </a:p>
        </p:txBody>
      </p:sp>
      <p:sp>
        <p:nvSpPr>
          <p:cNvPr id="34" name="TextBox 33"/>
          <p:cNvSpPr txBox="1"/>
          <p:nvPr/>
        </p:nvSpPr>
        <p:spPr>
          <a:xfrm>
            <a:off x="6998484" y="4674337"/>
            <a:ext cx="1880130" cy="923330"/>
          </a:xfrm>
          <a:prstGeom prst="rect">
            <a:avLst/>
          </a:prstGeom>
          <a:noFill/>
        </p:spPr>
        <p:txBody>
          <a:bodyPr wrap="none" rtlCol="0">
            <a:spAutoFit/>
          </a:bodyPr>
          <a:lstStyle/>
          <a:p>
            <a:r>
              <a:rPr lang="en-US" dirty="0"/>
              <a:t>Natural Language</a:t>
            </a:r>
          </a:p>
          <a:p>
            <a:r>
              <a:rPr lang="en-US" dirty="0"/>
              <a:t>Processing (NLP) /</a:t>
            </a:r>
          </a:p>
          <a:p>
            <a:r>
              <a:rPr lang="en-US" dirty="0"/>
              <a:t>Speech Engines</a:t>
            </a:r>
          </a:p>
        </p:txBody>
      </p:sp>
      <p:sp>
        <p:nvSpPr>
          <p:cNvPr id="27" name="Rectangle 26"/>
          <p:cNvSpPr/>
          <p:nvPr/>
        </p:nvSpPr>
        <p:spPr>
          <a:xfrm>
            <a:off x="6998485" y="1971281"/>
            <a:ext cx="2233111" cy="364850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837055" y="3343870"/>
            <a:ext cx="788999" cy="923330"/>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solidFill>
                  <a:srgbClr val="C00000"/>
                </a:solidFill>
                <a:effectLst>
                  <a:reflection blurRad="12700" stA="28000" endPos="45000" dist="1000" dir="5400000" sy="-100000" algn="bl" rotWithShape="0"/>
                </a:effectLst>
              </a:rPr>
              <a:t>AI</a:t>
            </a:r>
          </a:p>
        </p:txBody>
      </p:sp>
      <p:sp>
        <p:nvSpPr>
          <p:cNvPr id="30" name="Right Brace 29"/>
          <p:cNvSpPr/>
          <p:nvPr/>
        </p:nvSpPr>
        <p:spPr>
          <a:xfrm>
            <a:off x="9304166" y="2294446"/>
            <a:ext cx="565553" cy="30395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11799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randombar(horizontal)">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randombar(horizontal)">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060"/>
                                        </p:tgtEl>
                                        <p:attrNameLst>
                                          <p:attrName>style.visibility</p:attrName>
                                        </p:attrNameLst>
                                      </p:cBhvr>
                                      <p:to>
                                        <p:strVal val="visible"/>
                                      </p:to>
                                    </p:set>
                                    <p:animEffect transition="in" filter="randombar(horizontal)">
                                      <p:cBhvr>
                                        <p:cTn id="22" dur="500"/>
                                        <p:tgtEl>
                                          <p:spTgt spid="206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up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2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Righ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circle(in)">
                                      <p:cBhvr>
                                        <p:cTn id="42" dur="20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strips(downRigh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circle(in)">
                                      <p:cBhvr>
                                        <p:cTn id="52" dur="20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strips(downRigh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circle(in)">
                                      <p:cBhvr>
                                        <p:cTn id="62" dur="20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heel(1)">
                                      <p:cBhvr>
                                        <p:cTn id="67" dur="20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up)">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1000"/>
                                        <p:tgtEl>
                                          <p:spTgt spid="28"/>
                                        </p:tgtEl>
                                      </p:cBhvr>
                                    </p:animEffect>
                                    <p:anim calcmode="lin" valueType="num">
                                      <p:cBhvr>
                                        <p:cTn id="78" dur="1000" fill="hold"/>
                                        <p:tgtEl>
                                          <p:spTgt spid="28"/>
                                        </p:tgtEl>
                                        <p:attrNameLst>
                                          <p:attrName>ppt_x</p:attrName>
                                        </p:attrNameLst>
                                      </p:cBhvr>
                                      <p:tavLst>
                                        <p:tav tm="0">
                                          <p:val>
                                            <p:strVal val="#ppt_x"/>
                                          </p:val>
                                        </p:tav>
                                        <p:tav tm="100000">
                                          <p:val>
                                            <p:strVal val="#ppt_x"/>
                                          </p:val>
                                        </p:tav>
                                      </p:tavLst>
                                    </p:anim>
                                    <p:anim calcmode="lin" valueType="num">
                                      <p:cBhvr>
                                        <p:cTn id="7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p:bldP spid="33" grpId="0"/>
      <p:bldP spid="34" grpId="0"/>
      <p:bldP spid="27" grpId="0" animBg="1"/>
      <p:bldP spid="28" grpId="0"/>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Data is the behavioral representation of customers, processes, machines etc.</a:t>
            </a:r>
            <a:endParaRPr lang="en-US" dirty="0"/>
          </a:p>
          <a:p>
            <a:pPr>
              <a:buFont typeface="Wingdings" panose="05000000000000000000" pitchFamily="2" charset="2"/>
              <a:buChar char="Ø"/>
            </a:pPr>
            <a:r>
              <a:rPr lang="en-US" dirty="0" smtClean="0"/>
              <a:t> Quantitative</a:t>
            </a:r>
          </a:p>
          <a:p>
            <a:pPr>
              <a:buFont typeface="Wingdings" panose="05000000000000000000" pitchFamily="2" charset="2"/>
              <a:buChar char="Ø"/>
            </a:pPr>
            <a:r>
              <a:rPr lang="en-US" dirty="0"/>
              <a:t> </a:t>
            </a:r>
            <a:r>
              <a:rPr lang="en-US" dirty="0" smtClean="0"/>
              <a:t>Qualitative</a:t>
            </a:r>
            <a:endParaRPr lang="en-US" dirty="0"/>
          </a:p>
        </p:txBody>
      </p:sp>
    </p:spTree>
    <p:extLst>
      <p:ext uri="{BB962C8B-B14F-4D97-AF65-F5344CB8AC3E}">
        <p14:creationId xmlns:p14="http://schemas.microsoft.com/office/powerpoint/2010/main" val="313585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a programming language?</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Computer doesn’t understand English, French, Spanish, Hindi etc.</a:t>
            </a:r>
            <a:endParaRPr lang="en-US" dirty="0"/>
          </a:p>
          <a:p>
            <a:pPr>
              <a:buFont typeface="Wingdings" panose="05000000000000000000" pitchFamily="2" charset="2"/>
              <a:buChar char="Ø"/>
            </a:pPr>
            <a:r>
              <a:rPr lang="en-US" dirty="0" smtClean="0"/>
              <a:t> It only understands binary (1 &amp; 0).</a:t>
            </a:r>
          </a:p>
          <a:p>
            <a:pPr>
              <a:buFont typeface="Wingdings" panose="05000000000000000000" pitchFamily="2" charset="2"/>
              <a:buChar char="Ø"/>
            </a:pPr>
            <a:r>
              <a:rPr lang="en-US" dirty="0"/>
              <a:t> </a:t>
            </a:r>
            <a:r>
              <a:rPr lang="en-US" dirty="0" smtClean="0"/>
              <a:t>But since we aren’t all mathematicians and computer engineers, we need syntaxes from programming languages.</a:t>
            </a:r>
            <a:endParaRPr lang="en-US" dirty="0"/>
          </a:p>
        </p:txBody>
      </p:sp>
    </p:spTree>
    <p:extLst>
      <p:ext uri="{BB962C8B-B14F-4D97-AF65-F5344CB8AC3E}">
        <p14:creationId xmlns:p14="http://schemas.microsoft.com/office/powerpoint/2010/main" val="18689023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Python in Data Science</a:t>
            </a:r>
            <a:endParaRPr lang="en-US" dirty="0"/>
          </a:p>
        </p:txBody>
      </p:sp>
      <p:pic>
        <p:nvPicPr>
          <p:cNvPr id="4098" name="Picture 2" descr="https://d2h0cx97tjks2p.cloudfront.net/blogs/wp-content/uploads/sites/2/2017/12/Features-of-python-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42" y="1863037"/>
            <a:ext cx="8452476" cy="442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6013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Implementations</a:t>
            </a:r>
            <a:endParaRPr lang="en-US" dirty="0"/>
          </a:p>
        </p:txBody>
      </p:sp>
      <p:pic>
        <p:nvPicPr>
          <p:cNvPr id="4" name="Picture 3"/>
          <p:cNvPicPr>
            <a:picLocks noChangeAspect="1"/>
          </p:cNvPicPr>
          <p:nvPr/>
        </p:nvPicPr>
        <p:blipFill rotWithShape="1">
          <a:blip r:embed="rId2"/>
          <a:srcRect l="43310" t="32855" r="11056" b="24682"/>
          <a:stretch/>
        </p:blipFill>
        <p:spPr>
          <a:xfrm>
            <a:off x="2018119" y="1893195"/>
            <a:ext cx="8216721" cy="4298562"/>
          </a:xfrm>
          <a:prstGeom prst="rect">
            <a:avLst/>
          </a:prstGeom>
        </p:spPr>
      </p:pic>
    </p:spTree>
    <p:extLst>
      <p:ext uri="{BB962C8B-B14F-4D97-AF65-F5344CB8AC3E}">
        <p14:creationId xmlns:p14="http://schemas.microsoft.com/office/powerpoint/2010/main" val="30981433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Distributions</a:t>
            </a:r>
            <a:endParaRPr lang="en-US" dirty="0"/>
          </a:p>
        </p:txBody>
      </p:sp>
      <p:pic>
        <p:nvPicPr>
          <p:cNvPr id="4" name="Picture 3"/>
          <p:cNvPicPr>
            <a:picLocks noChangeAspect="1"/>
          </p:cNvPicPr>
          <p:nvPr/>
        </p:nvPicPr>
        <p:blipFill rotWithShape="1">
          <a:blip r:embed="rId2"/>
          <a:srcRect l="42570" t="37740" r="10106" b="11719"/>
          <a:stretch/>
        </p:blipFill>
        <p:spPr>
          <a:xfrm>
            <a:off x="2597669" y="1983346"/>
            <a:ext cx="7057622" cy="4237723"/>
          </a:xfrm>
          <a:prstGeom prst="rect">
            <a:avLst/>
          </a:prstGeom>
        </p:spPr>
      </p:pic>
    </p:spTree>
    <p:extLst>
      <p:ext uri="{BB962C8B-B14F-4D97-AF65-F5344CB8AC3E}">
        <p14:creationId xmlns:p14="http://schemas.microsoft.com/office/powerpoint/2010/main" val="23061259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Anaconda</a:t>
            </a:r>
            <a:endParaRPr lang="en-US" dirty="0"/>
          </a:p>
        </p:txBody>
      </p:sp>
      <p:pic>
        <p:nvPicPr>
          <p:cNvPr id="4" name="Picture 3"/>
          <p:cNvPicPr>
            <a:picLocks noChangeAspect="1"/>
          </p:cNvPicPr>
          <p:nvPr/>
        </p:nvPicPr>
        <p:blipFill rotWithShape="1">
          <a:blip r:embed="rId2"/>
          <a:srcRect l="44577" t="32104" r="12641" b="24682"/>
          <a:stretch/>
        </p:blipFill>
        <p:spPr>
          <a:xfrm>
            <a:off x="2307894" y="1944709"/>
            <a:ext cx="7637172" cy="4337160"/>
          </a:xfrm>
          <a:prstGeom prst="rect">
            <a:avLst/>
          </a:prstGeom>
        </p:spPr>
      </p:pic>
    </p:spTree>
    <p:extLst>
      <p:ext uri="{BB962C8B-B14F-4D97-AF65-F5344CB8AC3E}">
        <p14:creationId xmlns:p14="http://schemas.microsoft.com/office/powerpoint/2010/main" val="40744906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versions of Python</a:t>
            </a:r>
            <a:endParaRPr lang="en-US" dirty="0"/>
          </a:p>
        </p:txBody>
      </p:sp>
      <p:pic>
        <p:nvPicPr>
          <p:cNvPr id="4" name="Picture 3"/>
          <p:cNvPicPr>
            <a:picLocks noChangeAspect="1"/>
          </p:cNvPicPr>
          <p:nvPr/>
        </p:nvPicPr>
        <p:blipFill rotWithShape="1">
          <a:blip r:embed="rId2"/>
          <a:srcRect l="46796" t="30601" r="14014" b="22428"/>
          <a:stretch/>
        </p:blipFill>
        <p:spPr>
          <a:xfrm>
            <a:off x="2575774" y="1867437"/>
            <a:ext cx="6632619" cy="4469421"/>
          </a:xfrm>
          <a:prstGeom prst="rect">
            <a:avLst/>
          </a:prstGeom>
        </p:spPr>
      </p:pic>
    </p:spTree>
    <p:extLst>
      <p:ext uri="{BB962C8B-B14F-4D97-AF65-F5344CB8AC3E}">
        <p14:creationId xmlns:p14="http://schemas.microsoft.com/office/powerpoint/2010/main" val="34360454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Python Libraries</a:t>
            </a:r>
            <a:endParaRPr lang="en-US" dirty="0"/>
          </a:p>
        </p:txBody>
      </p:sp>
      <p:grpSp>
        <p:nvGrpSpPr>
          <p:cNvPr id="8" name="Group 7"/>
          <p:cNvGrpSpPr/>
          <p:nvPr/>
        </p:nvGrpSpPr>
        <p:grpSpPr>
          <a:xfrm>
            <a:off x="2700700" y="1841680"/>
            <a:ext cx="6851560" cy="4428643"/>
            <a:chOff x="2700700" y="1841680"/>
            <a:chExt cx="6851560" cy="4428643"/>
          </a:xfrm>
        </p:grpSpPr>
        <p:pic>
          <p:nvPicPr>
            <p:cNvPr id="4" name="Picture 3"/>
            <p:cNvPicPr>
              <a:picLocks noChangeAspect="1"/>
            </p:cNvPicPr>
            <p:nvPr/>
          </p:nvPicPr>
          <p:blipFill rotWithShape="1">
            <a:blip r:embed="rId2"/>
            <a:srcRect l="43098" t="30977" r="11796" b="17166"/>
            <a:stretch/>
          </p:blipFill>
          <p:spPr>
            <a:xfrm>
              <a:off x="2700700" y="1841680"/>
              <a:ext cx="6851560" cy="4428643"/>
            </a:xfrm>
            <a:prstGeom prst="rect">
              <a:avLst/>
            </a:prstGeom>
          </p:spPr>
        </p:pic>
        <p:sp>
          <p:nvSpPr>
            <p:cNvPr id="5" name="Rectangle 4"/>
            <p:cNvSpPr/>
            <p:nvPr/>
          </p:nvSpPr>
          <p:spPr>
            <a:xfrm>
              <a:off x="2700700" y="4056001"/>
              <a:ext cx="351593" cy="2214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6035132" y="1144179"/>
              <a:ext cx="209080" cy="6317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22752" y="4198515"/>
              <a:ext cx="351593" cy="2071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53785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Python Libraries</a:t>
            </a:r>
            <a:endParaRPr lang="en-US" dirty="0"/>
          </a:p>
        </p:txBody>
      </p:sp>
      <p:sp>
        <p:nvSpPr>
          <p:cNvPr id="6" name="Rectangle 5"/>
          <p:cNvSpPr/>
          <p:nvPr/>
        </p:nvSpPr>
        <p:spPr>
          <a:xfrm rot="5400000">
            <a:off x="7270623" y="4058920"/>
            <a:ext cx="4296680" cy="145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67338" y="5195888"/>
            <a:ext cx="1857375" cy="1023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21140" y="6103620"/>
            <a:ext cx="225056" cy="176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893883" y="1841677"/>
            <a:ext cx="6597847" cy="4438351"/>
            <a:chOff x="2893883" y="1841677"/>
            <a:chExt cx="6597847" cy="4438351"/>
          </a:xfrm>
        </p:grpSpPr>
        <p:pic>
          <p:nvPicPr>
            <p:cNvPr id="4" name="Picture 3"/>
            <p:cNvPicPr>
              <a:picLocks noChangeAspect="1"/>
            </p:cNvPicPr>
            <p:nvPr/>
          </p:nvPicPr>
          <p:blipFill rotWithShape="1">
            <a:blip r:embed="rId2"/>
            <a:srcRect l="43732" t="30977" r="10106" b="12658"/>
            <a:stretch/>
          </p:blipFill>
          <p:spPr>
            <a:xfrm>
              <a:off x="2893883" y="1841677"/>
              <a:ext cx="6465194" cy="4438349"/>
            </a:xfrm>
            <a:prstGeom prst="rect">
              <a:avLst/>
            </a:prstGeom>
          </p:spPr>
        </p:pic>
        <p:sp>
          <p:nvSpPr>
            <p:cNvPr id="5" name="Rectangle 4"/>
            <p:cNvSpPr/>
            <p:nvPr/>
          </p:nvSpPr>
          <p:spPr>
            <a:xfrm>
              <a:off x="8809149" y="1841677"/>
              <a:ext cx="682581" cy="1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7270623" y="4058921"/>
              <a:ext cx="4296680" cy="145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67338" y="5195889"/>
              <a:ext cx="1857375" cy="1023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21140" y="6103621"/>
              <a:ext cx="225056" cy="176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44829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approach to learning</a:t>
            </a:r>
            <a:endParaRPr lang="en-US" dirty="0"/>
          </a:p>
        </p:txBody>
      </p:sp>
      <p:grpSp>
        <p:nvGrpSpPr>
          <p:cNvPr id="4" name="Group 3"/>
          <p:cNvGrpSpPr/>
          <p:nvPr/>
        </p:nvGrpSpPr>
        <p:grpSpPr>
          <a:xfrm>
            <a:off x="310646" y="1941490"/>
            <a:ext cx="11631668" cy="4649027"/>
            <a:chOff x="271485" y="1957590"/>
            <a:chExt cx="11631668" cy="4649027"/>
          </a:xfrm>
        </p:grpSpPr>
        <p:pic>
          <p:nvPicPr>
            <p:cNvPr id="5" name="Picture 2" descr="Image result for applications of ai"/>
            <p:cNvPicPr>
              <a:picLocks noChangeAspect="1" noChangeArrowheads="1"/>
            </p:cNvPicPr>
            <p:nvPr/>
          </p:nvPicPr>
          <p:blipFill rotWithShape="1">
            <a:blip r:embed="rId2">
              <a:extLst>
                <a:ext uri="{28A0092B-C50C-407E-A947-70E740481C1C}">
                  <a14:useLocalDpi xmlns:a14="http://schemas.microsoft.com/office/drawing/2010/main" val="0"/>
                </a:ext>
              </a:extLst>
            </a:blip>
            <a:srcRect b="7888"/>
            <a:stretch/>
          </p:blipFill>
          <p:spPr bwMode="auto">
            <a:xfrm>
              <a:off x="271485" y="1957590"/>
              <a:ext cx="6206588" cy="3232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mathematics in 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654" y="2408349"/>
              <a:ext cx="5167499" cy="27818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06863" y="1957590"/>
              <a:ext cx="0" cy="405684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998155" y="4975401"/>
              <a:ext cx="1192955" cy="1631216"/>
            </a:xfrm>
            <a:prstGeom prst="rect">
              <a:avLst/>
            </a:prstGeom>
          </p:spPr>
          <p:txBody>
            <a:bodyPr wrap="none">
              <a:spAutoFit/>
            </a:bodyPr>
            <a:lstStyle/>
            <a:p>
              <a:r>
                <a:rPr lang="en-US" sz="10000" dirty="0" smtClean="0">
                  <a:solidFill>
                    <a:schemeClr val="bg2">
                      <a:lumMod val="25000"/>
                    </a:schemeClr>
                  </a:solidFill>
                  <a:sym typeface="Wingdings" panose="05000000000000000000" pitchFamily="2" charset="2"/>
                </a:rPr>
                <a:t></a:t>
              </a:r>
              <a:endParaRPr lang="en-US" sz="10000" dirty="0">
                <a:solidFill>
                  <a:schemeClr val="bg2">
                    <a:lumMod val="25000"/>
                  </a:schemeClr>
                </a:solidFill>
              </a:endParaRPr>
            </a:p>
          </p:txBody>
        </p:sp>
        <p:sp>
          <p:nvSpPr>
            <p:cNvPr id="9" name="Rectangle 8"/>
            <p:cNvSpPr/>
            <p:nvPr/>
          </p:nvSpPr>
          <p:spPr>
            <a:xfrm>
              <a:off x="9204743" y="4975401"/>
              <a:ext cx="998991" cy="1631216"/>
            </a:xfrm>
            <a:prstGeom prst="rect">
              <a:avLst/>
            </a:prstGeom>
          </p:spPr>
          <p:txBody>
            <a:bodyPr wrap="none">
              <a:spAutoFit/>
            </a:bodyPr>
            <a:lstStyle/>
            <a:p>
              <a:r>
                <a:rPr lang="en-US" sz="10000" dirty="0" smtClean="0">
                  <a:solidFill>
                    <a:srgbClr val="FF0000"/>
                  </a:solidFill>
                  <a:sym typeface="Wingdings" panose="05000000000000000000" pitchFamily="2" charset="2"/>
                </a:rPr>
                <a:t></a:t>
              </a:r>
              <a:endParaRPr lang="en-US" sz="10000" dirty="0">
                <a:solidFill>
                  <a:srgbClr val="FF0000"/>
                </a:solidFill>
              </a:endParaRPr>
            </a:p>
          </p:txBody>
        </p:sp>
      </p:grpSp>
    </p:spTree>
    <p:extLst>
      <p:ext uri="{BB962C8B-B14F-4D97-AF65-F5344CB8AC3E}">
        <p14:creationId xmlns:p14="http://schemas.microsoft.com/office/powerpoint/2010/main" val="1293316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Python Libraries</a:t>
            </a:r>
            <a:endParaRPr lang="en-US" dirty="0"/>
          </a:p>
        </p:txBody>
      </p:sp>
      <p:sp>
        <p:nvSpPr>
          <p:cNvPr id="6" name="Rectangle 5"/>
          <p:cNvSpPr/>
          <p:nvPr/>
        </p:nvSpPr>
        <p:spPr>
          <a:xfrm rot="5400000">
            <a:off x="7270623" y="4058920"/>
            <a:ext cx="4296680" cy="145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67338" y="5195888"/>
            <a:ext cx="1857375" cy="1023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21140" y="6103620"/>
            <a:ext cx="225056" cy="176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3028474" y="1806941"/>
            <a:ext cx="6979126" cy="4503186"/>
            <a:chOff x="3028474" y="1806941"/>
            <a:chExt cx="6979126" cy="4503186"/>
          </a:xfrm>
        </p:grpSpPr>
        <p:pic>
          <p:nvPicPr>
            <p:cNvPr id="3" name="Picture 2"/>
            <p:cNvPicPr>
              <a:picLocks noChangeAspect="1"/>
            </p:cNvPicPr>
            <p:nvPr/>
          </p:nvPicPr>
          <p:blipFill rotWithShape="1">
            <a:blip r:embed="rId2"/>
            <a:srcRect l="43750" t="31102" r="11354" b="12945"/>
            <a:stretch/>
          </p:blipFill>
          <p:spPr>
            <a:xfrm>
              <a:off x="3028474" y="1872723"/>
              <a:ext cx="6196012" cy="4341521"/>
            </a:xfrm>
            <a:prstGeom prst="rect">
              <a:avLst/>
            </a:prstGeom>
          </p:spPr>
        </p:pic>
        <p:sp>
          <p:nvSpPr>
            <p:cNvPr id="13" name="Rectangle 12"/>
            <p:cNvSpPr/>
            <p:nvPr/>
          </p:nvSpPr>
          <p:spPr>
            <a:xfrm>
              <a:off x="6642100" y="4572000"/>
              <a:ext cx="3365500" cy="1708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41963" y="5960121"/>
              <a:ext cx="3365500" cy="350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483600" y="1806941"/>
              <a:ext cx="740886" cy="350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13016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Python Libraries</a:t>
            </a:r>
            <a:endParaRPr lang="en-US" dirty="0"/>
          </a:p>
        </p:txBody>
      </p:sp>
      <p:sp>
        <p:nvSpPr>
          <p:cNvPr id="6" name="Rectangle 5"/>
          <p:cNvSpPr/>
          <p:nvPr/>
        </p:nvSpPr>
        <p:spPr>
          <a:xfrm rot="5400000">
            <a:off x="7270623" y="4058920"/>
            <a:ext cx="4296680" cy="145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67338" y="5195888"/>
            <a:ext cx="1857375" cy="1023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21140" y="6103620"/>
            <a:ext cx="225056" cy="176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l="42708" t="31102" r="10312" b="27211"/>
          <a:stretch/>
        </p:blipFill>
        <p:spPr>
          <a:xfrm>
            <a:off x="1757680" y="1920913"/>
            <a:ext cx="8737600" cy="4359113"/>
          </a:xfrm>
          <a:prstGeom prst="rect">
            <a:avLst/>
          </a:prstGeom>
        </p:spPr>
      </p:pic>
    </p:spTree>
    <p:extLst>
      <p:ext uri="{BB962C8B-B14F-4D97-AF65-F5344CB8AC3E}">
        <p14:creationId xmlns:p14="http://schemas.microsoft.com/office/powerpoint/2010/main" val="9800703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Packages using Pip</a:t>
            </a:r>
            <a:endParaRPr lang="en-US" dirty="0"/>
          </a:p>
        </p:txBody>
      </p:sp>
      <p:pic>
        <p:nvPicPr>
          <p:cNvPr id="4" name="Picture 3"/>
          <p:cNvPicPr>
            <a:picLocks noChangeAspect="1"/>
          </p:cNvPicPr>
          <p:nvPr/>
        </p:nvPicPr>
        <p:blipFill rotWithShape="1">
          <a:blip r:embed="rId2"/>
          <a:srcRect l="43310" t="39347" r="12747" b="16603"/>
          <a:stretch/>
        </p:blipFill>
        <p:spPr>
          <a:xfrm>
            <a:off x="2307894" y="1913165"/>
            <a:ext cx="7637172" cy="4304160"/>
          </a:xfrm>
          <a:prstGeom prst="rect">
            <a:avLst/>
          </a:prstGeom>
        </p:spPr>
      </p:pic>
    </p:spTree>
    <p:extLst>
      <p:ext uri="{BB962C8B-B14F-4D97-AF65-F5344CB8AC3E}">
        <p14:creationId xmlns:p14="http://schemas.microsoft.com/office/powerpoint/2010/main" val="5235683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Ipython</a:t>
            </a:r>
            <a:r>
              <a:rPr lang="en-US" dirty="0" smtClean="0"/>
              <a:t> Notebook</a:t>
            </a:r>
            <a:endParaRPr lang="en-US" dirty="0"/>
          </a:p>
        </p:txBody>
      </p:sp>
      <p:sp>
        <p:nvSpPr>
          <p:cNvPr id="6" name="Rectangle 5"/>
          <p:cNvSpPr/>
          <p:nvPr/>
        </p:nvSpPr>
        <p:spPr>
          <a:xfrm rot="5400000">
            <a:off x="7270623" y="4058920"/>
            <a:ext cx="4296680" cy="145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67338" y="5195888"/>
            <a:ext cx="1857375" cy="1023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21140" y="6103620"/>
            <a:ext cx="225056" cy="176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43959" t="32028" r="10208" b="15168"/>
          <a:stretch/>
        </p:blipFill>
        <p:spPr>
          <a:xfrm>
            <a:off x="2697454" y="1892299"/>
            <a:ext cx="6794275" cy="4400837"/>
          </a:xfrm>
          <a:prstGeom prst="rect">
            <a:avLst/>
          </a:prstGeom>
        </p:spPr>
      </p:pic>
    </p:spTree>
    <p:extLst>
      <p:ext uri="{BB962C8B-B14F-4D97-AF65-F5344CB8AC3E}">
        <p14:creationId xmlns:p14="http://schemas.microsoft.com/office/powerpoint/2010/main" val="21196117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it called Python?</a:t>
            </a:r>
            <a:endParaRPr lang="en-US" dirty="0"/>
          </a:p>
        </p:txBody>
      </p:sp>
      <p:grpSp>
        <p:nvGrpSpPr>
          <p:cNvPr id="11" name="Group 10"/>
          <p:cNvGrpSpPr/>
          <p:nvPr/>
        </p:nvGrpSpPr>
        <p:grpSpPr>
          <a:xfrm>
            <a:off x="1371374" y="1842803"/>
            <a:ext cx="3037298" cy="2322196"/>
            <a:chOff x="469673" y="1906904"/>
            <a:chExt cx="4000727" cy="3058795"/>
          </a:xfrm>
        </p:grpSpPr>
        <p:pic>
          <p:nvPicPr>
            <p:cNvPr id="6" name="Picture 5"/>
            <p:cNvPicPr>
              <a:picLocks noChangeAspect="1"/>
            </p:cNvPicPr>
            <p:nvPr/>
          </p:nvPicPr>
          <p:blipFill>
            <a:blip r:embed="rId2"/>
            <a:stretch>
              <a:fillRect/>
            </a:stretch>
          </p:blipFill>
          <p:spPr>
            <a:xfrm>
              <a:off x="469673" y="1906904"/>
              <a:ext cx="4000727" cy="3058795"/>
            </a:xfrm>
            <a:prstGeom prst="rect">
              <a:avLst/>
            </a:prstGeom>
          </p:spPr>
        </p:pic>
        <p:pic>
          <p:nvPicPr>
            <p:cNvPr id="1026" name="Picture 2" descr="Image result for monty python's flying circ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4" y="2202067"/>
              <a:ext cx="3840480" cy="21505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251322" y="1740663"/>
            <a:ext cx="5867335" cy="4115069"/>
            <a:chOff x="6251322" y="1740663"/>
            <a:chExt cx="5867335" cy="4115069"/>
          </a:xfrm>
        </p:grpSpPr>
        <p:pic>
          <p:nvPicPr>
            <p:cNvPr id="4" name="Picture 3"/>
            <p:cNvPicPr>
              <a:picLocks noChangeAspect="1"/>
            </p:cNvPicPr>
            <p:nvPr/>
          </p:nvPicPr>
          <p:blipFill rotWithShape="1">
            <a:blip r:embed="rId4"/>
            <a:srcRect l="10625" t="30916" r="49375" b="18318"/>
            <a:stretch/>
          </p:blipFill>
          <p:spPr>
            <a:xfrm>
              <a:off x="6251322" y="3277363"/>
              <a:ext cx="3095877" cy="2209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p:cNvSpPr txBox="1"/>
            <p:nvPr/>
          </p:nvSpPr>
          <p:spPr>
            <a:xfrm>
              <a:off x="6954187" y="5486400"/>
              <a:ext cx="1933606" cy="369332"/>
            </a:xfrm>
            <a:prstGeom prst="rect">
              <a:avLst/>
            </a:prstGeom>
            <a:noFill/>
          </p:spPr>
          <p:txBody>
            <a:bodyPr wrap="none" rtlCol="0">
              <a:spAutoFit/>
            </a:bodyPr>
            <a:lstStyle/>
            <a:p>
              <a:r>
                <a:rPr lang="en-US" dirty="0" smtClean="0"/>
                <a:t>Guido Van Rossum</a:t>
              </a:r>
              <a:endParaRPr lang="en-US" dirty="0"/>
            </a:p>
          </p:txBody>
        </p:sp>
        <p:pic>
          <p:nvPicPr>
            <p:cNvPr id="9" name="Picture 8"/>
            <p:cNvPicPr>
              <a:picLocks noChangeAspect="1"/>
            </p:cNvPicPr>
            <p:nvPr/>
          </p:nvPicPr>
          <p:blipFill>
            <a:blip r:embed="rId5"/>
            <a:stretch>
              <a:fillRect/>
            </a:stretch>
          </p:blipFill>
          <p:spPr>
            <a:xfrm>
              <a:off x="10192702" y="1740663"/>
              <a:ext cx="1925955" cy="1536700"/>
            </a:xfrm>
            <a:prstGeom prst="ellipse">
              <a:avLst/>
            </a:prstGeom>
            <a:ln>
              <a:noFill/>
            </a:ln>
            <a:effectLst>
              <a:softEdge rad="112500"/>
            </a:effectLst>
          </p:spPr>
        </p:pic>
        <p:sp>
          <p:nvSpPr>
            <p:cNvPr id="10" name="Oval 9"/>
            <p:cNvSpPr/>
            <p:nvPr/>
          </p:nvSpPr>
          <p:spPr>
            <a:xfrm>
              <a:off x="9566275" y="3233864"/>
              <a:ext cx="292100" cy="304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973627" y="2916745"/>
              <a:ext cx="438150" cy="512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196071" y="3436301"/>
              <a:ext cx="254952" cy="245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78942" y="4428468"/>
            <a:ext cx="5642057" cy="1754326"/>
          </a:xfrm>
          <a:prstGeom prst="rect">
            <a:avLst/>
          </a:prstGeom>
          <a:noFill/>
        </p:spPr>
        <p:txBody>
          <a:bodyPr wrap="none" rtlCol="0">
            <a:spAutoFit/>
          </a:bodyPr>
          <a:lstStyle/>
          <a:p>
            <a:pPr algn="just"/>
            <a:r>
              <a:rPr lang="en-US" dirty="0"/>
              <a:t>When he began implementing Python, Guido van Rossum </a:t>
            </a:r>
            <a:endParaRPr lang="en-US" dirty="0" smtClean="0"/>
          </a:p>
          <a:p>
            <a:pPr algn="just"/>
            <a:r>
              <a:rPr lang="en-US" dirty="0" smtClean="0"/>
              <a:t>was </a:t>
            </a:r>
            <a:r>
              <a:rPr lang="en-US" dirty="0"/>
              <a:t>also reading the published scripts from </a:t>
            </a:r>
            <a:endParaRPr lang="en-US" dirty="0" smtClean="0"/>
          </a:p>
          <a:p>
            <a:pPr algn="just"/>
            <a:r>
              <a:rPr lang="en-US" dirty="0" smtClean="0">
                <a:hlinkClick r:id="rId6"/>
              </a:rPr>
              <a:t>“</a:t>
            </a:r>
            <a:r>
              <a:rPr lang="en-US" dirty="0">
                <a:hlinkClick r:id="rId6"/>
              </a:rPr>
              <a:t>Monty Python’s Flying Circus”</a:t>
            </a:r>
            <a:r>
              <a:rPr lang="en-US" dirty="0"/>
              <a:t>, a BBC comedy series </a:t>
            </a:r>
            <a:endParaRPr lang="en-US" dirty="0" smtClean="0"/>
          </a:p>
          <a:p>
            <a:pPr algn="just"/>
            <a:r>
              <a:rPr lang="en-US" dirty="0" smtClean="0"/>
              <a:t>from </a:t>
            </a:r>
            <a:r>
              <a:rPr lang="en-US" dirty="0"/>
              <a:t>the 1970s. Van Rossum thought he needed a name </a:t>
            </a:r>
            <a:endParaRPr lang="en-US" dirty="0" smtClean="0"/>
          </a:p>
          <a:p>
            <a:pPr algn="just"/>
            <a:r>
              <a:rPr lang="en-US" dirty="0" smtClean="0"/>
              <a:t>that </a:t>
            </a:r>
            <a:r>
              <a:rPr lang="en-US" dirty="0"/>
              <a:t>was short, unique, and slightly mysterious, </a:t>
            </a:r>
            <a:endParaRPr lang="en-US" dirty="0" smtClean="0"/>
          </a:p>
          <a:p>
            <a:pPr algn="just"/>
            <a:r>
              <a:rPr lang="en-US" dirty="0" smtClean="0"/>
              <a:t>so </a:t>
            </a:r>
            <a:r>
              <a:rPr lang="en-US" dirty="0"/>
              <a:t>he decided to call the language Python.</a:t>
            </a:r>
          </a:p>
        </p:txBody>
      </p:sp>
    </p:spTree>
    <p:extLst>
      <p:ext uri="{BB962C8B-B14F-4D97-AF65-F5344CB8AC3E}">
        <p14:creationId xmlns:p14="http://schemas.microsoft.com/office/powerpoint/2010/main" val="28823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Terminologies</a:t>
            </a:r>
            <a:endParaRPr lang="en-US" dirty="0"/>
          </a:p>
        </p:txBody>
      </p:sp>
      <p:pic>
        <p:nvPicPr>
          <p:cNvPr id="4" name="Picture 3"/>
          <p:cNvPicPr>
            <a:picLocks noChangeAspect="1"/>
          </p:cNvPicPr>
          <p:nvPr/>
        </p:nvPicPr>
        <p:blipFill rotWithShape="1">
          <a:blip r:embed="rId2"/>
          <a:srcRect l="44688" t="41107" r="13541" b="22023"/>
          <a:stretch/>
        </p:blipFill>
        <p:spPr>
          <a:xfrm>
            <a:off x="1764030" y="1917699"/>
            <a:ext cx="8724900" cy="4329813"/>
          </a:xfrm>
          <a:prstGeom prst="rect">
            <a:avLst/>
          </a:prstGeom>
        </p:spPr>
      </p:pic>
    </p:spTree>
    <p:extLst>
      <p:ext uri="{BB962C8B-B14F-4D97-AF65-F5344CB8AC3E}">
        <p14:creationId xmlns:p14="http://schemas.microsoft.com/office/powerpoint/2010/main" val="27183362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Terminologies</a:t>
            </a:r>
            <a:endParaRPr lang="en-US" dirty="0"/>
          </a:p>
        </p:txBody>
      </p:sp>
      <p:pic>
        <p:nvPicPr>
          <p:cNvPr id="4" name="Picture 3"/>
          <p:cNvPicPr>
            <a:picLocks noChangeAspect="1"/>
          </p:cNvPicPr>
          <p:nvPr/>
        </p:nvPicPr>
        <p:blipFill rotWithShape="1">
          <a:blip r:embed="rId2"/>
          <a:srcRect l="45208" t="38698" r="12500" b="28138"/>
          <a:stretch/>
        </p:blipFill>
        <p:spPr>
          <a:xfrm>
            <a:off x="1624330" y="2057400"/>
            <a:ext cx="9004300" cy="3969876"/>
          </a:xfrm>
          <a:prstGeom prst="rect">
            <a:avLst/>
          </a:prstGeom>
        </p:spPr>
      </p:pic>
    </p:spTree>
    <p:extLst>
      <p:ext uri="{BB962C8B-B14F-4D97-AF65-F5344CB8AC3E}">
        <p14:creationId xmlns:p14="http://schemas.microsoft.com/office/powerpoint/2010/main" val="13595166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Native Data Types in Python</a:t>
            </a:r>
            <a:endParaRPr lang="en-US" dirty="0"/>
          </a:p>
        </p:txBody>
      </p:sp>
      <p:pic>
        <p:nvPicPr>
          <p:cNvPr id="4" name="Picture 3"/>
          <p:cNvPicPr>
            <a:picLocks noChangeAspect="1"/>
          </p:cNvPicPr>
          <p:nvPr/>
        </p:nvPicPr>
        <p:blipFill rotWithShape="1">
          <a:blip r:embed="rId2"/>
          <a:srcRect l="44479" t="43886" r="13541" b="25914"/>
          <a:stretch/>
        </p:blipFill>
        <p:spPr>
          <a:xfrm>
            <a:off x="1447971" y="2235200"/>
            <a:ext cx="9357017" cy="3784600"/>
          </a:xfrm>
          <a:prstGeom prst="rect">
            <a:avLst/>
          </a:prstGeom>
        </p:spPr>
      </p:pic>
    </p:spTree>
    <p:extLst>
      <p:ext uri="{BB962C8B-B14F-4D97-AF65-F5344CB8AC3E}">
        <p14:creationId xmlns:p14="http://schemas.microsoft.com/office/powerpoint/2010/main" val="15144768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 like strings &amp; tuples but mutable</a:t>
            </a:r>
            <a:endParaRPr lang="en-US" dirty="0"/>
          </a:p>
        </p:txBody>
      </p:sp>
      <p:pic>
        <p:nvPicPr>
          <p:cNvPr id="4" name="Picture 3"/>
          <p:cNvPicPr>
            <a:picLocks noChangeAspect="1"/>
          </p:cNvPicPr>
          <p:nvPr/>
        </p:nvPicPr>
        <p:blipFill rotWithShape="1">
          <a:blip r:embed="rId2"/>
          <a:srcRect l="45106" t="41310" r="12113" b="22240"/>
          <a:stretch/>
        </p:blipFill>
        <p:spPr>
          <a:xfrm>
            <a:off x="1644632" y="1893195"/>
            <a:ext cx="8963696" cy="4293722"/>
          </a:xfrm>
          <a:prstGeom prst="rect">
            <a:avLst/>
          </a:prstGeom>
        </p:spPr>
      </p:pic>
    </p:spTree>
    <p:extLst>
      <p:ext uri="{BB962C8B-B14F-4D97-AF65-F5344CB8AC3E}">
        <p14:creationId xmlns:p14="http://schemas.microsoft.com/office/powerpoint/2010/main" val="13188970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Elements, Different Type</a:t>
            </a:r>
            <a:endParaRPr lang="en-US" dirty="0"/>
          </a:p>
        </p:txBody>
      </p:sp>
      <p:pic>
        <p:nvPicPr>
          <p:cNvPr id="4" name="Picture 3"/>
          <p:cNvPicPr>
            <a:picLocks noChangeAspect="1"/>
          </p:cNvPicPr>
          <p:nvPr/>
        </p:nvPicPr>
        <p:blipFill rotWithShape="1">
          <a:blip r:embed="rId2"/>
          <a:srcRect l="46796" t="46571" r="12535" b="35392"/>
          <a:stretch/>
        </p:blipFill>
        <p:spPr>
          <a:xfrm>
            <a:off x="1555486" y="2498502"/>
            <a:ext cx="9141987" cy="2279559"/>
          </a:xfrm>
          <a:prstGeom prst="rect">
            <a:avLst/>
          </a:prstGeom>
        </p:spPr>
      </p:pic>
    </p:spTree>
    <p:extLst>
      <p:ext uri="{BB962C8B-B14F-4D97-AF65-F5344CB8AC3E}">
        <p14:creationId xmlns:p14="http://schemas.microsoft.com/office/powerpoint/2010/main" val="297391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Diamond Model of learning</a:t>
            </a:r>
            <a:endParaRPr lang="en-US" dirty="0"/>
          </a:p>
        </p:txBody>
      </p:sp>
      <p:grpSp>
        <p:nvGrpSpPr>
          <p:cNvPr id="13" name="Group 12"/>
          <p:cNvGrpSpPr/>
          <p:nvPr/>
        </p:nvGrpSpPr>
        <p:grpSpPr>
          <a:xfrm>
            <a:off x="2690743" y="1779450"/>
            <a:ext cx="5526920" cy="4363773"/>
            <a:chOff x="2690743" y="1779450"/>
            <a:chExt cx="5526920" cy="4363773"/>
          </a:xfrm>
        </p:grpSpPr>
        <p:sp>
          <p:nvSpPr>
            <p:cNvPr id="4" name="Diamond 3"/>
            <p:cNvSpPr/>
            <p:nvPr/>
          </p:nvSpPr>
          <p:spPr>
            <a:xfrm>
              <a:off x="3567448" y="2099256"/>
              <a:ext cx="3773510" cy="3940936"/>
            </a:xfrm>
            <a:prstGeom prst="diamond">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2648087">
              <a:off x="3889421" y="5085963"/>
              <a:ext cx="1326524" cy="369332"/>
            </a:xfrm>
            <a:prstGeom prst="rect">
              <a:avLst/>
            </a:prstGeom>
            <a:noFill/>
          </p:spPr>
          <p:txBody>
            <a:bodyPr wrap="square" rtlCol="0">
              <a:spAutoFit/>
            </a:bodyPr>
            <a:lstStyle/>
            <a:p>
              <a:r>
                <a:rPr lang="en-US" dirty="0" smtClean="0"/>
                <a:t>Diverge</a:t>
              </a:r>
              <a:endParaRPr lang="en-US" dirty="0"/>
            </a:p>
          </p:txBody>
        </p:sp>
        <p:sp>
          <p:nvSpPr>
            <p:cNvPr id="6" name="TextBox 5"/>
            <p:cNvSpPr txBox="1"/>
            <p:nvPr/>
          </p:nvSpPr>
          <p:spPr>
            <a:xfrm rot="18882083">
              <a:off x="6061023" y="4774725"/>
              <a:ext cx="1326524" cy="369332"/>
            </a:xfrm>
            <a:prstGeom prst="rect">
              <a:avLst/>
            </a:prstGeom>
            <a:noFill/>
          </p:spPr>
          <p:txBody>
            <a:bodyPr wrap="square" rtlCol="0">
              <a:spAutoFit/>
            </a:bodyPr>
            <a:lstStyle/>
            <a:p>
              <a:r>
                <a:rPr lang="en-US" dirty="0" smtClean="0"/>
                <a:t>Diverge</a:t>
              </a:r>
              <a:endParaRPr lang="en-US" dirty="0"/>
            </a:p>
          </p:txBody>
        </p:sp>
        <p:sp>
          <p:nvSpPr>
            <p:cNvPr id="7" name="TextBox 6"/>
            <p:cNvSpPr txBox="1"/>
            <p:nvPr/>
          </p:nvSpPr>
          <p:spPr>
            <a:xfrm rot="18775143">
              <a:off x="3774776" y="2739863"/>
              <a:ext cx="1326524" cy="369332"/>
            </a:xfrm>
            <a:prstGeom prst="rect">
              <a:avLst/>
            </a:prstGeom>
            <a:noFill/>
          </p:spPr>
          <p:txBody>
            <a:bodyPr wrap="square" rtlCol="0">
              <a:spAutoFit/>
            </a:bodyPr>
            <a:lstStyle/>
            <a:p>
              <a:r>
                <a:rPr lang="en-US" dirty="0" smtClean="0"/>
                <a:t>Converge</a:t>
              </a:r>
              <a:endParaRPr lang="en-US" dirty="0"/>
            </a:p>
          </p:txBody>
        </p:sp>
        <p:sp>
          <p:nvSpPr>
            <p:cNvPr id="8" name="TextBox 7"/>
            <p:cNvSpPr txBox="1"/>
            <p:nvPr/>
          </p:nvSpPr>
          <p:spPr>
            <a:xfrm rot="2648087">
              <a:off x="5960772" y="2907287"/>
              <a:ext cx="1326524" cy="369332"/>
            </a:xfrm>
            <a:prstGeom prst="rect">
              <a:avLst/>
            </a:prstGeom>
            <a:noFill/>
          </p:spPr>
          <p:txBody>
            <a:bodyPr wrap="square" rtlCol="0">
              <a:spAutoFit/>
            </a:bodyPr>
            <a:lstStyle/>
            <a:p>
              <a:r>
                <a:rPr lang="en-US" dirty="0" smtClean="0"/>
                <a:t>Converge</a:t>
              </a:r>
              <a:endParaRPr lang="en-US" dirty="0"/>
            </a:p>
          </p:txBody>
        </p:sp>
        <p:cxnSp>
          <p:nvCxnSpPr>
            <p:cNvPr id="9" name="Straight Arrow Connector 8"/>
            <p:cNvCxnSpPr/>
            <p:nvPr/>
          </p:nvCxnSpPr>
          <p:spPr>
            <a:xfrm flipH="1" flipV="1">
              <a:off x="2690743" y="4224270"/>
              <a:ext cx="1971410" cy="1918953"/>
            </a:xfrm>
            <a:prstGeom prst="straightConnector1">
              <a:avLst/>
            </a:prstGeom>
            <a:ln w="381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353319" y="4224270"/>
              <a:ext cx="1864344" cy="1918953"/>
            </a:xfrm>
            <a:prstGeom prst="straightConnector1">
              <a:avLst/>
            </a:prstGeom>
            <a:ln w="381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691232" y="1779450"/>
              <a:ext cx="2225634" cy="218183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901146" y="1779450"/>
              <a:ext cx="2316028" cy="2181829"/>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76501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Restrictions and Append Method</a:t>
            </a:r>
            <a:endParaRPr lang="en-US" dirty="0"/>
          </a:p>
        </p:txBody>
      </p:sp>
      <p:pic>
        <p:nvPicPr>
          <p:cNvPr id="4" name="Picture 3"/>
          <p:cNvPicPr>
            <a:picLocks noChangeAspect="1"/>
          </p:cNvPicPr>
          <p:nvPr/>
        </p:nvPicPr>
        <p:blipFill rotWithShape="1">
          <a:blip r:embed="rId2"/>
          <a:srcRect l="45000" t="47135" r="13063" b="31634"/>
          <a:stretch/>
        </p:blipFill>
        <p:spPr>
          <a:xfrm>
            <a:off x="1013569" y="2189409"/>
            <a:ext cx="10225822" cy="2910625"/>
          </a:xfrm>
          <a:prstGeom prst="rect">
            <a:avLst/>
          </a:prstGeom>
        </p:spPr>
      </p:pic>
    </p:spTree>
    <p:extLst>
      <p:ext uri="{BB962C8B-B14F-4D97-AF65-F5344CB8AC3E}">
        <p14:creationId xmlns:p14="http://schemas.microsoft.com/office/powerpoint/2010/main" val="1372656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pic>
        <p:nvPicPr>
          <p:cNvPr id="4" name="Picture 3"/>
          <p:cNvPicPr>
            <a:picLocks noChangeAspect="1"/>
          </p:cNvPicPr>
          <p:nvPr/>
        </p:nvPicPr>
        <p:blipFill rotWithShape="1">
          <a:blip r:embed="rId2"/>
          <a:srcRect l="44577" t="45256" r="32183" b="33137"/>
          <a:stretch/>
        </p:blipFill>
        <p:spPr>
          <a:xfrm>
            <a:off x="2552593" y="2112135"/>
            <a:ext cx="7147774" cy="3736338"/>
          </a:xfrm>
          <a:prstGeom prst="rect">
            <a:avLst/>
          </a:prstGeom>
        </p:spPr>
      </p:pic>
    </p:spTree>
    <p:extLst>
      <p:ext uri="{BB962C8B-B14F-4D97-AF65-F5344CB8AC3E}">
        <p14:creationId xmlns:p14="http://schemas.microsoft.com/office/powerpoint/2010/main" val="4284279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 do not contain duplicates</a:t>
            </a:r>
            <a:endParaRPr lang="en-US" dirty="0"/>
          </a:p>
        </p:txBody>
      </p:sp>
      <p:pic>
        <p:nvPicPr>
          <p:cNvPr id="4" name="Picture 3"/>
          <p:cNvPicPr>
            <a:picLocks noChangeAspect="1"/>
          </p:cNvPicPr>
          <p:nvPr/>
        </p:nvPicPr>
        <p:blipFill rotWithShape="1">
          <a:blip r:embed="rId2"/>
          <a:srcRect l="44683" t="48074" r="39155" b="39713"/>
          <a:stretch/>
        </p:blipFill>
        <p:spPr>
          <a:xfrm>
            <a:off x="3943805" y="2498501"/>
            <a:ext cx="4365349" cy="1854558"/>
          </a:xfrm>
          <a:prstGeom prst="rect">
            <a:avLst/>
          </a:prstGeom>
        </p:spPr>
      </p:pic>
    </p:spTree>
    <p:extLst>
      <p:ext uri="{BB962C8B-B14F-4D97-AF65-F5344CB8AC3E}">
        <p14:creationId xmlns:p14="http://schemas.microsoft.com/office/powerpoint/2010/main" val="16757848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 are immutable</a:t>
            </a:r>
            <a:endParaRPr lang="en-US" dirty="0"/>
          </a:p>
        </p:txBody>
      </p:sp>
      <p:pic>
        <p:nvPicPr>
          <p:cNvPr id="4" name="Picture 3"/>
          <p:cNvPicPr>
            <a:picLocks noChangeAspect="1"/>
          </p:cNvPicPr>
          <p:nvPr/>
        </p:nvPicPr>
        <p:blipFill rotWithShape="1">
          <a:blip r:embed="rId2"/>
          <a:srcRect l="44366" t="43001" r="29014" b="33889"/>
          <a:stretch/>
        </p:blipFill>
        <p:spPr>
          <a:xfrm>
            <a:off x="3222701" y="2355546"/>
            <a:ext cx="5807557" cy="2834640"/>
          </a:xfrm>
          <a:prstGeom prst="rect">
            <a:avLst/>
          </a:prstGeom>
        </p:spPr>
      </p:pic>
    </p:spTree>
    <p:extLst>
      <p:ext uri="{BB962C8B-B14F-4D97-AF65-F5344CB8AC3E}">
        <p14:creationId xmlns:p14="http://schemas.microsoft.com/office/powerpoint/2010/main" val="1239588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 have no order</a:t>
            </a:r>
            <a:endParaRPr lang="en-US" dirty="0"/>
          </a:p>
        </p:txBody>
      </p:sp>
      <p:pic>
        <p:nvPicPr>
          <p:cNvPr id="4" name="Picture 3"/>
          <p:cNvPicPr>
            <a:picLocks noChangeAspect="1"/>
          </p:cNvPicPr>
          <p:nvPr/>
        </p:nvPicPr>
        <p:blipFill rotWithShape="1">
          <a:blip r:embed="rId2"/>
          <a:srcRect l="44683" t="46007" r="39366" b="40277"/>
          <a:stretch/>
        </p:blipFill>
        <p:spPr>
          <a:xfrm>
            <a:off x="3099944" y="2331077"/>
            <a:ext cx="6053071" cy="2926320"/>
          </a:xfrm>
          <a:prstGeom prst="rect">
            <a:avLst/>
          </a:prstGeom>
        </p:spPr>
      </p:pic>
    </p:spTree>
    <p:extLst>
      <p:ext uri="{BB962C8B-B14F-4D97-AF65-F5344CB8AC3E}">
        <p14:creationId xmlns:p14="http://schemas.microsoft.com/office/powerpoint/2010/main" val="2679525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 do not support indexing</a:t>
            </a:r>
            <a:endParaRPr lang="en-US" dirty="0"/>
          </a:p>
        </p:txBody>
      </p:sp>
      <p:pic>
        <p:nvPicPr>
          <p:cNvPr id="4" name="Picture 3"/>
          <p:cNvPicPr>
            <a:picLocks noChangeAspect="1"/>
          </p:cNvPicPr>
          <p:nvPr/>
        </p:nvPicPr>
        <p:blipFill rotWithShape="1">
          <a:blip r:embed="rId2"/>
          <a:srcRect l="44577" t="34735" r="23310" b="40089"/>
          <a:stretch/>
        </p:blipFill>
        <p:spPr>
          <a:xfrm>
            <a:off x="1998801" y="2228044"/>
            <a:ext cx="8255358" cy="3638875"/>
          </a:xfrm>
          <a:prstGeom prst="rect">
            <a:avLst/>
          </a:prstGeom>
        </p:spPr>
      </p:pic>
    </p:spTree>
    <p:extLst>
      <p:ext uri="{BB962C8B-B14F-4D97-AF65-F5344CB8AC3E}">
        <p14:creationId xmlns:p14="http://schemas.microsoft.com/office/powerpoint/2010/main" val="2414635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a:srcRect l="45212" t="44316" r="33873" b="34829"/>
          <a:stretch/>
        </p:blipFill>
        <p:spPr>
          <a:xfrm>
            <a:off x="3331764" y="2189409"/>
            <a:ext cx="5589431" cy="3133469"/>
          </a:xfrm>
          <a:prstGeom prst="rect">
            <a:avLst/>
          </a:prstGeom>
        </p:spPr>
      </p:pic>
    </p:spTree>
    <p:extLst>
      <p:ext uri="{BB962C8B-B14F-4D97-AF65-F5344CB8AC3E}">
        <p14:creationId xmlns:p14="http://schemas.microsoft.com/office/powerpoint/2010/main" val="840542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Operations on Sets</a:t>
            </a:r>
            <a:endParaRPr lang="en-US" dirty="0"/>
          </a:p>
        </p:txBody>
      </p:sp>
      <p:pic>
        <p:nvPicPr>
          <p:cNvPr id="4" name="Picture 3"/>
          <p:cNvPicPr>
            <a:picLocks noChangeAspect="1"/>
          </p:cNvPicPr>
          <p:nvPr/>
        </p:nvPicPr>
        <p:blipFill rotWithShape="1">
          <a:blip r:embed="rId2"/>
          <a:srcRect l="44789" t="41122" r="37570" b="32011"/>
          <a:stretch/>
        </p:blipFill>
        <p:spPr>
          <a:xfrm>
            <a:off x="1442432" y="2163651"/>
            <a:ext cx="4456091" cy="3815695"/>
          </a:xfrm>
          <a:prstGeom prst="rect">
            <a:avLst/>
          </a:prstGeom>
        </p:spPr>
      </p:pic>
      <p:pic>
        <p:nvPicPr>
          <p:cNvPr id="5" name="Picture 4"/>
          <p:cNvPicPr>
            <a:picLocks noChangeAspect="1"/>
          </p:cNvPicPr>
          <p:nvPr/>
        </p:nvPicPr>
        <p:blipFill rotWithShape="1">
          <a:blip r:embed="rId3"/>
          <a:srcRect l="44894" t="44316" r="38732" b="28629"/>
          <a:stretch/>
        </p:blipFill>
        <p:spPr>
          <a:xfrm>
            <a:off x="6551484" y="2146077"/>
            <a:ext cx="4112224" cy="3820390"/>
          </a:xfrm>
          <a:prstGeom prst="rect">
            <a:avLst/>
          </a:prstGeom>
        </p:spPr>
      </p:pic>
    </p:spTree>
    <p:extLst>
      <p:ext uri="{BB962C8B-B14F-4D97-AF65-F5344CB8AC3E}">
        <p14:creationId xmlns:p14="http://schemas.microsoft.com/office/powerpoint/2010/main" val="14246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pic>
        <p:nvPicPr>
          <p:cNvPr id="4" name="Picture 3"/>
          <p:cNvPicPr>
            <a:picLocks noChangeAspect="1"/>
          </p:cNvPicPr>
          <p:nvPr/>
        </p:nvPicPr>
        <p:blipFill rotWithShape="1">
          <a:blip r:embed="rId2"/>
          <a:srcRect l="43021" t="39810" r="11562" b="46109"/>
          <a:stretch/>
        </p:blipFill>
        <p:spPr>
          <a:xfrm>
            <a:off x="1208572" y="2082800"/>
            <a:ext cx="9835816" cy="1714500"/>
          </a:xfrm>
          <a:prstGeom prst="rect">
            <a:avLst/>
          </a:prstGeom>
        </p:spPr>
      </p:pic>
      <p:pic>
        <p:nvPicPr>
          <p:cNvPr id="5" name="Picture 4"/>
          <p:cNvPicPr>
            <a:picLocks noChangeAspect="1"/>
          </p:cNvPicPr>
          <p:nvPr/>
        </p:nvPicPr>
        <p:blipFill rotWithShape="1">
          <a:blip r:embed="rId3"/>
          <a:srcRect l="44375" t="38143" r="37396" b="35733"/>
          <a:stretch/>
        </p:blipFill>
        <p:spPr>
          <a:xfrm>
            <a:off x="2032000" y="3797300"/>
            <a:ext cx="3136900" cy="2527445"/>
          </a:xfrm>
          <a:prstGeom prst="rect">
            <a:avLst/>
          </a:prstGeom>
        </p:spPr>
      </p:pic>
    </p:spTree>
    <p:extLst>
      <p:ext uri="{BB962C8B-B14F-4D97-AF65-F5344CB8AC3E}">
        <p14:creationId xmlns:p14="http://schemas.microsoft.com/office/powerpoint/2010/main" val="31947139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“comma” is important?</a:t>
            </a:r>
            <a:endParaRPr lang="en-US" dirty="0"/>
          </a:p>
        </p:txBody>
      </p:sp>
      <p:pic>
        <p:nvPicPr>
          <p:cNvPr id="4" name="Picture 3"/>
          <p:cNvPicPr>
            <a:picLocks noChangeAspect="1"/>
          </p:cNvPicPr>
          <p:nvPr/>
        </p:nvPicPr>
        <p:blipFill rotWithShape="1">
          <a:blip r:embed="rId2"/>
          <a:srcRect l="44480" t="55744" r="14166" b="29064"/>
          <a:stretch/>
        </p:blipFill>
        <p:spPr>
          <a:xfrm>
            <a:off x="1422399" y="2311400"/>
            <a:ext cx="11067585" cy="2286000"/>
          </a:xfrm>
          <a:prstGeom prst="rect">
            <a:avLst/>
          </a:prstGeom>
        </p:spPr>
      </p:pic>
    </p:spTree>
    <p:extLst>
      <p:ext uri="{BB962C8B-B14F-4D97-AF65-F5344CB8AC3E}">
        <p14:creationId xmlns:p14="http://schemas.microsoft.com/office/powerpoint/2010/main" val="3612320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know?</a:t>
            </a:r>
            <a:endParaRPr lang="en-US"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dirty="0"/>
              <a:t> </a:t>
            </a:r>
            <a:r>
              <a:rPr lang="en-US" dirty="0" smtClean="0"/>
              <a:t>Casinos </a:t>
            </a:r>
            <a:r>
              <a:rPr lang="en-US" dirty="0"/>
              <a:t>are 5 degrees cooler than other air conditioned public places such as hotels and malls? Because people are less likely to make difficult gambles in warmer temperatures</a:t>
            </a:r>
            <a:r>
              <a:rPr lang="en-US" dirty="0" smtClean="0"/>
              <a:t>.</a:t>
            </a:r>
          </a:p>
          <a:p>
            <a:pPr>
              <a:buFont typeface="Wingdings" panose="05000000000000000000" pitchFamily="2" charset="2"/>
              <a:buChar char="Ø"/>
            </a:pPr>
            <a:r>
              <a:rPr lang="en-US" dirty="0"/>
              <a:t> SGI </a:t>
            </a:r>
            <a:r>
              <a:rPr lang="en-US" dirty="0" err="1"/>
              <a:t>Altix</a:t>
            </a:r>
            <a:r>
              <a:rPr lang="en-US" dirty="0"/>
              <a:t> supercomputer called Nautilus, to a certain degree, </a:t>
            </a:r>
            <a:r>
              <a:rPr lang="en-US" dirty="0">
                <a:hlinkClick r:id="rId2"/>
              </a:rPr>
              <a:t>can predict the future</a:t>
            </a:r>
            <a:r>
              <a:rPr lang="en-US" dirty="0"/>
              <a:t>. For example, it was able to predict where </a:t>
            </a:r>
            <a:r>
              <a:rPr lang="en-US" dirty="0">
                <a:hlinkClick r:id="rId3"/>
              </a:rPr>
              <a:t>Osama bin Laden</a:t>
            </a:r>
            <a:r>
              <a:rPr lang="en-US" dirty="0"/>
              <a:t> was hiding within 125 miles, and was also able to </a:t>
            </a:r>
            <a:r>
              <a:rPr lang="en-US" dirty="0">
                <a:hlinkClick r:id="rId4"/>
              </a:rPr>
              <a:t>predict the Arab Spring</a:t>
            </a:r>
            <a:r>
              <a:rPr lang="en-US" dirty="0"/>
              <a:t> that started in December of 2010.</a:t>
            </a:r>
          </a:p>
          <a:p>
            <a:pPr>
              <a:buFont typeface="Wingdings" panose="05000000000000000000" pitchFamily="2" charset="2"/>
              <a:buChar char="Ø"/>
            </a:pPr>
            <a:r>
              <a:rPr lang="en-US" dirty="0" smtClean="0"/>
              <a:t> </a:t>
            </a:r>
            <a:r>
              <a:rPr lang="en-US" dirty="0"/>
              <a:t>Poker AI </a:t>
            </a:r>
            <a:r>
              <a:rPr lang="en-US" dirty="0" err="1"/>
              <a:t>Libratus</a:t>
            </a:r>
            <a:r>
              <a:rPr lang="en-US" dirty="0"/>
              <a:t> defeated each of its 4 human opponents just by studying their behavior in real time! For 20 consecutive days!</a:t>
            </a:r>
          </a:p>
          <a:p>
            <a:pPr>
              <a:buFont typeface="Wingdings" panose="05000000000000000000" pitchFamily="2" charset="2"/>
              <a:buChar char="Ø"/>
            </a:pPr>
            <a:r>
              <a:rPr lang="en-US" dirty="0" smtClean="0"/>
              <a:t> </a:t>
            </a:r>
            <a:r>
              <a:rPr lang="en-US" dirty="0"/>
              <a:t>Google’s Artificial Intelligence Bot says the purpose of living is ‘to live forever’.</a:t>
            </a:r>
          </a:p>
          <a:p>
            <a:pPr>
              <a:buFont typeface="Wingdings" panose="05000000000000000000" pitchFamily="2" charset="2"/>
              <a:buChar char="Ø"/>
            </a:pPr>
            <a:r>
              <a:rPr lang="en-US" dirty="0" smtClean="0"/>
              <a:t> </a:t>
            </a:r>
            <a:r>
              <a:rPr lang="en-US" dirty="0"/>
              <a:t>Artificial Intelligence has crushed all human records in the puzzle game “2048,” achieving a high score of 839,732 and beating the game in only 973 moves without using any </a:t>
            </a:r>
            <a:r>
              <a:rPr lang="en-US" dirty="0" err="1"/>
              <a:t>undos</a:t>
            </a:r>
            <a:r>
              <a:rPr lang="en-US" dirty="0"/>
              <a:t>.</a:t>
            </a:r>
          </a:p>
          <a:p>
            <a:pPr>
              <a:buFont typeface="Wingdings" panose="05000000000000000000" pitchFamily="2" charset="2"/>
              <a:buChar char="Ø"/>
            </a:pPr>
            <a:r>
              <a:rPr lang="en-US" dirty="0" smtClean="0"/>
              <a:t> </a:t>
            </a:r>
            <a:r>
              <a:rPr lang="en-US" dirty="0"/>
              <a:t>Artificial intelligence systems known as ‘</a:t>
            </a:r>
            <a:r>
              <a:rPr lang="en-US" dirty="0" err="1"/>
              <a:t>robo</a:t>
            </a:r>
            <a:r>
              <a:rPr lang="en-US" dirty="0"/>
              <a:t> farmers’ could soon grow crops and tend livestock around Britain while their human controllers need never set foot in a field again</a:t>
            </a:r>
            <a:r>
              <a:rPr lang="en-US" dirty="0" smtClean="0"/>
              <a:t>.</a:t>
            </a:r>
            <a:endParaRPr lang="en-US" dirty="0"/>
          </a:p>
        </p:txBody>
      </p:sp>
    </p:spTree>
    <p:extLst>
      <p:ext uri="{BB962C8B-B14F-4D97-AF65-F5344CB8AC3E}">
        <p14:creationId xmlns:p14="http://schemas.microsoft.com/office/powerpoint/2010/main" val="290898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that don’t work with Tuples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a:t>
            </a:r>
            <a:r>
              <a:rPr lang="en-US" dirty="0" smtClean="0"/>
              <a:t>Because tuples are immutable …</a:t>
            </a:r>
            <a:endParaRPr lang="en-US" dirty="0"/>
          </a:p>
        </p:txBody>
      </p:sp>
      <p:pic>
        <p:nvPicPr>
          <p:cNvPr id="4" name="Picture 3"/>
          <p:cNvPicPr>
            <a:picLocks noChangeAspect="1"/>
          </p:cNvPicPr>
          <p:nvPr/>
        </p:nvPicPr>
        <p:blipFill rotWithShape="1">
          <a:blip r:embed="rId2"/>
          <a:srcRect l="44583" t="47962" r="26042" b="37216"/>
          <a:stretch/>
        </p:blipFill>
        <p:spPr>
          <a:xfrm>
            <a:off x="3416299" y="2997200"/>
            <a:ext cx="5864543" cy="1663700"/>
          </a:xfrm>
          <a:prstGeom prst="rect">
            <a:avLst/>
          </a:prstGeom>
        </p:spPr>
      </p:pic>
    </p:spTree>
    <p:extLst>
      <p:ext uri="{BB962C8B-B14F-4D97-AF65-F5344CB8AC3E}">
        <p14:creationId xmlns:p14="http://schemas.microsoft.com/office/powerpoint/2010/main" val="6092081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 Tuples</a:t>
            </a:r>
            <a:endParaRPr lang="en-US" dirty="0"/>
          </a:p>
        </p:txBody>
      </p:sp>
      <p:pic>
        <p:nvPicPr>
          <p:cNvPr id="4" name="Picture 3"/>
          <p:cNvPicPr>
            <a:picLocks noChangeAspect="1"/>
          </p:cNvPicPr>
          <p:nvPr/>
        </p:nvPicPr>
        <p:blipFill rotWithShape="1">
          <a:blip r:embed="rId2"/>
          <a:srcRect l="45000" t="45367" r="20625" b="10908"/>
          <a:stretch/>
        </p:blipFill>
        <p:spPr>
          <a:xfrm>
            <a:off x="2768600" y="1917699"/>
            <a:ext cx="5956300" cy="4259657"/>
          </a:xfrm>
          <a:prstGeom prst="rect">
            <a:avLst/>
          </a:prstGeom>
        </p:spPr>
      </p:pic>
    </p:spTree>
    <p:extLst>
      <p:ext uri="{BB962C8B-B14F-4D97-AF65-F5344CB8AC3E}">
        <p14:creationId xmlns:p14="http://schemas.microsoft.com/office/powerpoint/2010/main" val="37015052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works?</a:t>
            </a:r>
            <a:endParaRPr lang="en-US" dirty="0"/>
          </a:p>
        </p:txBody>
      </p:sp>
      <p:pic>
        <p:nvPicPr>
          <p:cNvPr id="4" name="Picture 3"/>
          <p:cNvPicPr>
            <a:picLocks noChangeAspect="1"/>
          </p:cNvPicPr>
          <p:nvPr/>
        </p:nvPicPr>
        <p:blipFill rotWithShape="1">
          <a:blip r:embed="rId2"/>
          <a:srcRect l="45000" t="45924" r="36666" b="30732"/>
          <a:stretch/>
        </p:blipFill>
        <p:spPr>
          <a:xfrm>
            <a:off x="3713883" y="2209800"/>
            <a:ext cx="4825194" cy="3454400"/>
          </a:xfrm>
          <a:prstGeom prst="rect">
            <a:avLst/>
          </a:prstGeom>
        </p:spPr>
      </p:pic>
    </p:spTree>
    <p:extLst>
      <p:ext uri="{BB962C8B-B14F-4D97-AF65-F5344CB8AC3E}">
        <p14:creationId xmlns:p14="http://schemas.microsoft.com/office/powerpoint/2010/main" val="41784326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doesn’t work?</a:t>
            </a:r>
            <a:endParaRPr lang="en-US" dirty="0"/>
          </a:p>
        </p:txBody>
      </p:sp>
      <p:pic>
        <p:nvPicPr>
          <p:cNvPr id="5" name="Picture 4"/>
          <p:cNvPicPr>
            <a:picLocks noChangeAspect="1"/>
          </p:cNvPicPr>
          <p:nvPr/>
        </p:nvPicPr>
        <p:blipFill rotWithShape="1">
          <a:blip r:embed="rId2"/>
          <a:srcRect l="45208" t="36475" r="25313" b="50741"/>
          <a:stretch/>
        </p:blipFill>
        <p:spPr>
          <a:xfrm>
            <a:off x="1270000" y="2209800"/>
            <a:ext cx="8229968" cy="2006600"/>
          </a:xfrm>
          <a:prstGeom prst="rect">
            <a:avLst/>
          </a:prstGeom>
        </p:spPr>
      </p:pic>
    </p:spTree>
    <p:extLst>
      <p:ext uri="{BB962C8B-B14F-4D97-AF65-F5344CB8AC3E}">
        <p14:creationId xmlns:p14="http://schemas.microsoft.com/office/powerpoint/2010/main" val="28649998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Sequences into Tuples</a:t>
            </a:r>
            <a:endParaRPr lang="en-US" dirty="0"/>
          </a:p>
        </p:txBody>
      </p:sp>
      <p:pic>
        <p:nvPicPr>
          <p:cNvPr id="4" name="Picture 3"/>
          <p:cNvPicPr>
            <a:picLocks noChangeAspect="1"/>
          </p:cNvPicPr>
          <p:nvPr/>
        </p:nvPicPr>
        <p:blipFill rotWithShape="1">
          <a:blip r:embed="rId2"/>
          <a:srcRect l="45000" t="48888" r="29479" b="34808"/>
          <a:stretch/>
        </p:blipFill>
        <p:spPr>
          <a:xfrm>
            <a:off x="1097280" y="2286000"/>
            <a:ext cx="5409767" cy="1943100"/>
          </a:xfrm>
          <a:prstGeom prst="rect">
            <a:avLst/>
          </a:prstGeom>
        </p:spPr>
      </p:pic>
    </p:spTree>
    <p:extLst>
      <p:ext uri="{BB962C8B-B14F-4D97-AF65-F5344CB8AC3E}">
        <p14:creationId xmlns:p14="http://schemas.microsoft.com/office/powerpoint/2010/main" val="39898117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Tuples to return multiple pieces</a:t>
            </a:r>
            <a:endParaRPr lang="en-US" dirty="0"/>
          </a:p>
        </p:txBody>
      </p:sp>
      <p:pic>
        <p:nvPicPr>
          <p:cNvPr id="4" name="Picture 3"/>
          <p:cNvPicPr>
            <a:picLocks noChangeAspect="1"/>
          </p:cNvPicPr>
          <p:nvPr/>
        </p:nvPicPr>
        <p:blipFill rotWithShape="1">
          <a:blip r:embed="rId2"/>
          <a:srcRect l="45000" t="49259" r="15730" b="32584"/>
          <a:stretch/>
        </p:blipFill>
        <p:spPr>
          <a:xfrm>
            <a:off x="1265296" y="2514600"/>
            <a:ext cx="9722368" cy="2527300"/>
          </a:xfrm>
          <a:prstGeom prst="rect">
            <a:avLst/>
          </a:prstGeom>
        </p:spPr>
      </p:pic>
    </p:spTree>
    <p:extLst>
      <p:ext uri="{BB962C8B-B14F-4D97-AF65-F5344CB8AC3E}">
        <p14:creationId xmlns:p14="http://schemas.microsoft.com/office/powerpoint/2010/main" val="9996972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 are Sequences!</a:t>
            </a:r>
            <a:endParaRPr lang="en-US" dirty="0"/>
          </a:p>
        </p:txBody>
      </p:sp>
      <p:pic>
        <p:nvPicPr>
          <p:cNvPr id="4" name="Picture 3"/>
          <p:cNvPicPr>
            <a:picLocks noChangeAspect="1"/>
          </p:cNvPicPr>
          <p:nvPr/>
        </p:nvPicPr>
        <p:blipFill rotWithShape="1">
          <a:blip r:embed="rId2"/>
          <a:srcRect l="45104" t="40364" r="14271" b="34623"/>
          <a:stretch/>
        </p:blipFill>
        <p:spPr>
          <a:xfrm>
            <a:off x="2109046" y="2298700"/>
            <a:ext cx="8034867" cy="2781300"/>
          </a:xfrm>
          <a:prstGeom prst="rect">
            <a:avLst/>
          </a:prstGeom>
        </p:spPr>
      </p:pic>
    </p:spTree>
    <p:extLst>
      <p:ext uri="{BB962C8B-B14F-4D97-AF65-F5344CB8AC3E}">
        <p14:creationId xmlns:p14="http://schemas.microsoft.com/office/powerpoint/2010/main" val="34973105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pic>
        <p:nvPicPr>
          <p:cNvPr id="4" name="Picture 3"/>
          <p:cNvPicPr>
            <a:picLocks noChangeAspect="1"/>
          </p:cNvPicPr>
          <p:nvPr/>
        </p:nvPicPr>
        <p:blipFill rotWithShape="1">
          <a:blip r:embed="rId2"/>
          <a:srcRect l="44792" t="33881" r="12291" b="35363"/>
          <a:stretch/>
        </p:blipFill>
        <p:spPr>
          <a:xfrm>
            <a:off x="1713612" y="2146300"/>
            <a:ext cx="8825735" cy="3556000"/>
          </a:xfrm>
          <a:prstGeom prst="rect">
            <a:avLst/>
          </a:prstGeom>
        </p:spPr>
      </p:pic>
    </p:spTree>
    <p:extLst>
      <p:ext uri="{BB962C8B-B14F-4D97-AF65-F5344CB8AC3E}">
        <p14:creationId xmlns:p14="http://schemas.microsoft.com/office/powerpoint/2010/main" val="16738076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Example: Assessing</a:t>
            </a:r>
            <a:endParaRPr lang="en-US" dirty="0"/>
          </a:p>
        </p:txBody>
      </p:sp>
      <p:pic>
        <p:nvPicPr>
          <p:cNvPr id="4" name="Picture 3"/>
          <p:cNvPicPr>
            <a:picLocks noChangeAspect="1"/>
          </p:cNvPicPr>
          <p:nvPr/>
        </p:nvPicPr>
        <p:blipFill rotWithShape="1">
          <a:blip r:embed="rId2"/>
          <a:srcRect l="44472" t="42626" r="14225" b="35580"/>
          <a:stretch/>
        </p:blipFill>
        <p:spPr>
          <a:xfrm>
            <a:off x="976218" y="2292439"/>
            <a:ext cx="10300523" cy="3055911"/>
          </a:xfrm>
          <a:prstGeom prst="rect">
            <a:avLst/>
          </a:prstGeom>
        </p:spPr>
      </p:pic>
    </p:spTree>
    <p:extLst>
      <p:ext uri="{BB962C8B-B14F-4D97-AF65-F5344CB8AC3E}">
        <p14:creationId xmlns:p14="http://schemas.microsoft.com/office/powerpoint/2010/main" val="441006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Reassigning &amp; Creating Key/Value Associations</a:t>
            </a:r>
            <a:endParaRPr lang="en-US" dirty="0"/>
          </a:p>
        </p:txBody>
      </p:sp>
      <p:pic>
        <p:nvPicPr>
          <p:cNvPr id="4" name="Picture 3"/>
          <p:cNvPicPr>
            <a:picLocks noChangeAspect="1"/>
          </p:cNvPicPr>
          <p:nvPr/>
        </p:nvPicPr>
        <p:blipFill rotWithShape="1">
          <a:blip r:embed="rId2"/>
          <a:srcRect l="44894" t="43001" r="14648" b="23743"/>
          <a:stretch/>
        </p:blipFill>
        <p:spPr>
          <a:xfrm>
            <a:off x="1670389" y="1893194"/>
            <a:ext cx="8912182" cy="4118685"/>
          </a:xfrm>
          <a:prstGeom prst="rect">
            <a:avLst/>
          </a:prstGeom>
        </p:spPr>
      </p:pic>
    </p:spTree>
    <p:extLst>
      <p:ext uri="{BB962C8B-B14F-4D97-AF65-F5344CB8AC3E}">
        <p14:creationId xmlns:p14="http://schemas.microsoft.com/office/powerpoint/2010/main" val="939905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Big Picture</a:t>
            </a:r>
            <a:endParaRPr lang="en-US" dirty="0"/>
          </a:p>
        </p:txBody>
      </p:sp>
      <p:grpSp>
        <p:nvGrpSpPr>
          <p:cNvPr id="7" name="Group 6"/>
          <p:cNvGrpSpPr/>
          <p:nvPr/>
        </p:nvGrpSpPr>
        <p:grpSpPr>
          <a:xfrm>
            <a:off x="6126480" y="2060875"/>
            <a:ext cx="5808625" cy="3824769"/>
            <a:chOff x="6452062" y="2215422"/>
            <a:chExt cx="4923514" cy="3283984"/>
          </a:xfrm>
        </p:grpSpPr>
        <p:pic>
          <p:nvPicPr>
            <p:cNvPr id="1028" name="Picture 4" descr="man holding his chin facing laptop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062" y="2215422"/>
              <a:ext cx="4923514" cy="3283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92337" y="4991753"/>
              <a:ext cx="3747752" cy="461665"/>
            </a:xfrm>
            <a:prstGeom prst="rect">
              <a:avLst/>
            </a:prstGeom>
            <a:noFill/>
          </p:spPr>
          <p:txBody>
            <a:bodyPr wrap="square" rtlCol="0">
              <a:spAutoFit/>
            </a:bodyPr>
            <a:lstStyle/>
            <a:p>
              <a:r>
                <a:rPr lang="en-US" sz="2400" b="1" dirty="0" smtClean="0">
                  <a:solidFill>
                    <a:srgbClr val="FFFF00"/>
                  </a:solidFill>
                </a:rPr>
                <a:t>So many jargons!</a:t>
              </a:r>
              <a:endParaRPr lang="en-US" sz="2400" b="1" dirty="0">
                <a:solidFill>
                  <a:srgbClr val="FFFF00"/>
                </a:solidFill>
              </a:endParaRPr>
            </a:p>
          </p:txBody>
        </p:sp>
      </p:grpSp>
      <p:pic>
        <p:nvPicPr>
          <p:cNvPr id="1030" name="Picture 6" descr="baby lying on green text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27" y="2060875"/>
            <a:ext cx="5734286" cy="3824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69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pic>
        <p:nvPicPr>
          <p:cNvPr id="4" name="Picture 3"/>
          <p:cNvPicPr>
            <a:picLocks noChangeAspect="1"/>
          </p:cNvPicPr>
          <p:nvPr/>
        </p:nvPicPr>
        <p:blipFill rotWithShape="1">
          <a:blip r:embed="rId2"/>
          <a:srcRect l="44894" t="44880" r="23838" b="28064"/>
          <a:stretch/>
        </p:blipFill>
        <p:spPr>
          <a:xfrm>
            <a:off x="2224181" y="2073498"/>
            <a:ext cx="7804598" cy="3796829"/>
          </a:xfrm>
          <a:prstGeom prst="rect">
            <a:avLst/>
          </a:prstGeom>
        </p:spPr>
      </p:pic>
    </p:spTree>
    <p:extLst>
      <p:ext uri="{BB962C8B-B14F-4D97-AF65-F5344CB8AC3E}">
        <p14:creationId xmlns:p14="http://schemas.microsoft.com/office/powerpoint/2010/main" val="1519257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a:t>
            </a:r>
            <a:endParaRPr lang="en-US" dirty="0"/>
          </a:p>
        </p:txBody>
      </p:sp>
      <p:pic>
        <p:nvPicPr>
          <p:cNvPr id="4" name="Picture 3"/>
          <p:cNvPicPr>
            <a:picLocks noChangeAspect="1"/>
          </p:cNvPicPr>
          <p:nvPr/>
        </p:nvPicPr>
        <p:blipFill rotWithShape="1">
          <a:blip r:embed="rId2"/>
          <a:srcRect l="44577" t="45256" r="29965" b="29567"/>
          <a:stretch/>
        </p:blipFill>
        <p:spPr>
          <a:xfrm>
            <a:off x="2649184" y="1983345"/>
            <a:ext cx="6954591" cy="3866869"/>
          </a:xfrm>
          <a:prstGeom prst="rect">
            <a:avLst/>
          </a:prstGeom>
        </p:spPr>
      </p:pic>
    </p:spTree>
    <p:extLst>
      <p:ext uri="{BB962C8B-B14F-4D97-AF65-F5344CB8AC3E}">
        <p14:creationId xmlns:p14="http://schemas.microsoft.com/office/powerpoint/2010/main" val="832523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 are Mutable</a:t>
            </a:r>
            <a:endParaRPr lang="en-US" dirty="0"/>
          </a:p>
        </p:txBody>
      </p:sp>
      <p:pic>
        <p:nvPicPr>
          <p:cNvPr id="4" name="Picture 3"/>
          <p:cNvPicPr>
            <a:picLocks noChangeAspect="1"/>
          </p:cNvPicPr>
          <p:nvPr/>
        </p:nvPicPr>
        <p:blipFill rotWithShape="1">
          <a:blip r:embed="rId2"/>
          <a:srcRect l="45000" t="52208" r="33768" b="25058"/>
          <a:stretch/>
        </p:blipFill>
        <p:spPr>
          <a:xfrm>
            <a:off x="2881003" y="2086378"/>
            <a:ext cx="6490953" cy="3907487"/>
          </a:xfrm>
          <a:prstGeom prst="rect">
            <a:avLst/>
          </a:prstGeom>
        </p:spPr>
      </p:pic>
    </p:spTree>
    <p:extLst>
      <p:ext uri="{BB962C8B-B14F-4D97-AF65-F5344CB8AC3E}">
        <p14:creationId xmlns:p14="http://schemas.microsoft.com/office/powerpoint/2010/main" val="19971483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Keys must be Unique</a:t>
            </a:r>
            <a:endParaRPr lang="en-US" dirty="0"/>
          </a:p>
        </p:txBody>
      </p:sp>
      <p:pic>
        <p:nvPicPr>
          <p:cNvPr id="4" name="Picture 3"/>
          <p:cNvPicPr>
            <a:picLocks noChangeAspect="1"/>
          </p:cNvPicPr>
          <p:nvPr/>
        </p:nvPicPr>
        <p:blipFill rotWithShape="1">
          <a:blip r:embed="rId2"/>
          <a:srcRect l="45105" t="44504" r="27219" b="45162"/>
          <a:stretch/>
        </p:blipFill>
        <p:spPr>
          <a:xfrm>
            <a:off x="2629865" y="2472745"/>
            <a:ext cx="6993229" cy="1468044"/>
          </a:xfrm>
          <a:prstGeom prst="rect">
            <a:avLst/>
          </a:prstGeom>
        </p:spPr>
      </p:pic>
    </p:spTree>
    <p:extLst>
      <p:ext uri="{BB962C8B-B14F-4D97-AF65-F5344CB8AC3E}">
        <p14:creationId xmlns:p14="http://schemas.microsoft.com/office/powerpoint/2010/main" val="3615593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Contents</a:t>
            </a:r>
            <a:endParaRPr lang="en-US" dirty="0"/>
          </a:p>
        </p:txBody>
      </p:sp>
      <p:pic>
        <p:nvPicPr>
          <p:cNvPr id="4" name="Picture 3"/>
          <p:cNvPicPr>
            <a:picLocks noChangeAspect="1"/>
          </p:cNvPicPr>
          <p:nvPr/>
        </p:nvPicPr>
        <p:blipFill rotWithShape="1">
          <a:blip r:embed="rId2"/>
          <a:srcRect l="45000" t="47135" r="24261" b="29943"/>
          <a:stretch/>
        </p:blipFill>
        <p:spPr>
          <a:xfrm>
            <a:off x="2148333" y="2228045"/>
            <a:ext cx="7956293" cy="3335629"/>
          </a:xfrm>
          <a:prstGeom prst="rect">
            <a:avLst/>
          </a:prstGeom>
        </p:spPr>
      </p:pic>
    </p:spTree>
    <p:extLst>
      <p:ext uri="{BB962C8B-B14F-4D97-AF65-F5344CB8AC3E}">
        <p14:creationId xmlns:p14="http://schemas.microsoft.com/office/powerpoint/2010/main" val="119549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Directories</a:t>
            </a:r>
            <a:endParaRPr lang="en-US" dirty="0"/>
          </a:p>
        </p:txBody>
      </p:sp>
      <p:pic>
        <p:nvPicPr>
          <p:cNvPr id="4" name="Picture 3"/>
          <p:cNvPicPr>
            <a:picLocks noChangeAspect="1"/>
          </p:cNvPicPr>
          <p:nvPr/>
        </p:nvPicPr>
        <p:blipFill rotWithShape="1">
          <a:blip r:embed="rId2"/>
          <a:srcRect l="44683" t="45819" r="32394" b="30695"/>
          <a:stretch/>
        </p:blipFill>
        <p:spPr>
          <a:xfrm>
            <a:off x="2790852" y="2060619"/>
            <a:ext cx="6671256" cy="3842888"/>
          </a:xfrm>
          <a:prstGeom prst="rect">
            <a:avLst/>
          </a:prstGeom>
        </p:spPr>
      </p:pic>
    </p:spTree>
    <p:extLst>
      <p:ext uri="{BB962C8B-B14F-4D97-AF65-F5344CB8AC3E}">
        <p14:creationId xmlns:p14="http://schemas.microsoft.com/office/powerpoint/2010/main" val="22006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Returning a Value</a:t>
            </a:r>
            <a:endParaRPr lang="en-US" dirty="0"/>
          </a:p>
        </p:txBody>
      </p:sp>
      <p:pic>
        <p:nvPicPr>
          <p:cNvPr id="4" name="Picture 3"/>
          <p:cNvPicPr>
            <a:picLocks noChangeAspect="1"/>
          </p:cNvPicPr>
          <p:nvPr/>
        </p:nvPicPr>
        <p:blipFill rotWithShape="1">
          <a:blip r:embed="rId2"/>
          <a:srcRect l="44683" t="45819" r="27641" b="38211"/>
          <a:stretch/>
        </p:blipFill>
        <p:spPr>
          <a:xfrm>
            <a:off x="1898725" y="2421229"/>
            <a:ext cx="8455510" cy="2743199"/>
          </a:xfrm>
          <a:prstGeom prst="rect">
            <a:avLst/>
          </a:prstGeom>
        </p:spPr>
      </p:pic>
    </p:spTree>
    <p:extLst>
      <p:ext uri="{BB962C8B-B14F-4D97-AF65-F5344CB8AC3E}">
        <p14:creationId xmlns:p14="http://schemas.microsoft.com/office/powerpoint/2010/main" val="4118178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a Specific Item (I)</a:t>
            </a:r>
            <a:endParaRPr lang="en-US" dirty="0"/>
          </a:p>
        </p:txBody>
      </p:sp>
      <p:pic>
        <p:nvPicPr>
          <p:cNvPr id="4" name="Picture 3"/>
          <p:cNvPicPr>
            <a:picLocks noChangeAspect="1"/>
          </p:cNvPicPr>
          <p:nvPr/>
        </p:nvPicPr>
        <p:blipFill rotWithShape="1">
          <a:blip r:embed="rId2"/>
          <a:srcRect l="44684" t="45632" r="28380" b="31258"/>
          <a:stretch/>
        </p:blipFill>
        <p:spPr>
          <a:xfrm>
            <a:off x="2191983" y="2060618"/>
            <a:ext cx="7868993" cy="3795633"/>
          </a:xfrm>
          <a:prstGeom prst="rect">
            <a:avLst/>
          </a:prstGeom>
        </p:spPr>
      </p:pic>
    </p:spTree>
    <p:extLst>
      <p:ext uri="{BB962C8B-B14F-4D97-AF65-F5344CB8AC3E}">
        <p14:creationId xmlns:p14="http://schemas.microsoft.com/office/powerpoint/2010/main" val="39940434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a Random Item</a:t>
            </a:r>
            <a:endParaRPr lang="en-US" dirty="0"/>
          </a:p>
        </p:txBody>
      </p:sp>
      <p:pic>
        <p:nvPicPr>
          <p:cNvPr id="4" name="Picture 3"/>
          <p:cNvPicPr>
            <a:picLocks noChangeAspect="1"/>
          </p:cNvPicPr>
          <p:nvPr/>
        </p:nvPicPr>
        <p:blipFill rotWithShape="1">
          <a:blip r:embed="rId2"/>
          <a:srcRect l="44894" t="46383" r="27852" b="27501"/>
          <a:stretch/>
        </p:blipFill>
        <p:spPr>
          <a:xfrm>
            <a:off x="2559031" y="2099258"/>
            <a:ext cx="7134897" cy="3843994"/>
          </a:xfrm>
          <a:prstGeom prst="rect">
            <a:avLst/>
          </a:prstGeom>
        </p:spPr>
      </p:pic>
    </p:spTree>
    <p:extLst>
      <p:ext uri="{BB962C8B-B14F-4D97-AF65-F5344CB8AC3E}">
        <p14:creationId xmlns:p14="http://schemas.microsoft.com/office/powerpoint/2010/main" val="41091236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 Vs. Tuples</a:t>
            </a:r>
            <a:endParaRPr lang="en-US" dirty="0"/>
          </a:p>
        </p:txBody>
      </p:sp>
      <p:grpSp>
        <p:nvGrpSpPr>
          <p:cNvPr id="6" name="Group 5"/>
          <p:cNvGrpSpPr/>
          <p:nvPr/>
        </p:nvGrpSpPr>
        <p:grpSpPr>
          <a:xfrm>
            <a:off x="1045686" y="2527300"/>
            <a:ext cx="10161588" cy="1879600"/>
            <a:chOff x="1045686" y="2527300"/>
            <a:chExt cx="10161588" cy="1879600"/>
          </a:xfrm>
        </p:grpSpPr>
        <p:pic>
          <p:nvPicPr>
            <p:cNvPr id="4" name="Picture 3"/>
            <p:cNvPicPr>
              <a:picLocks noChangeAspect="1"/>
            </p:cNvPicPr>
            <p:nvPr/>
          </p:nvPicPr>
          <p:blipFill rotWithShape="1">
            <a:blip r:embed="rId2"/>
            <a:srcRect l="44896" t="44442" r="19062" b="43701"/>
            <a:stretch/>
          </p:blipFill>
          <p:spPr>
            <a:xfrm>
              <a:off x="1045686" y="2527300"/>
              <a:ext cx="10161588" cy="1879600"/>
            </a:xfrm>
            <a:prstGeom prst="rect">
              <a:avLst/>
            </a:prstGeom>
          </p:spPr>
        </p:pic>
        <p:sp>
          <p:nvSpPr>
            <p:cNvPr id="5" name="Rectangle 4"/>
            <p:cNvSpPr/>
            <p:nvPr/>
          </p:nvSpPr>
          <p:spPr>
            <a:xfrm>
              <a:off x="9931400" y="3975100"/>
              <a:ext cx="152400"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6479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We will talk Common Sense</a:t>
            </a:r>
          </a:p>
          <a:p>
            <a:pPr>
              <a:buFont typeface="Wingdings" panose="05000000000000000000" pitchFamily="2" charset="2"/>
              <a:buChar char="Ø"/>
            </a:pPr>
            <a:r>
              <a:rPr lang="en-US" dirty="0"/>
              <a:t> </a:t>
            </a:r>
            <a:r>
              <a:rPr lang="en-US" dirty="0" smtClean="0"/>
              <a:t>No technical discussion, promise.</a:t>
            </a:r>
            <a:endParaRPr lang="en-US" dirty="0"/>
          </a:p>
        </p:txBody>
      </p:sp>
      <p:pic>
        <p:nvPicPr>
          <p:cNvPr id="5" name="Picture 4"/>
          <p:cNvPicPr>
            <a:picLocks noChangeAspect="1"/>
          </p:cNvPicPr>
          <p:nvPr/>
        </p:nvPicPr>
        <p:blipFill rotWithShape="1">
          <a:blip r:embed="rId2"/>
          <a:srcRect b="5338"/>
          <a:stretch/>
        </p:blipFill>
        <p:spPr>
          <a:xfrm>
            <a:off x="3246746" y="2825086"/>
            <a:ext cx="5747128" cy="3250370"/>
          </a:xfrm>
          <a:prstGeom prst="rect">
            <a:avLst/>
          </a:prstGeom>
        </p:spPr>
      </p:pic>
    </p:spTree>
    <p:extLst>
      <p:ext uri="{BB962C8B-B14F-4D97-AF65-F5344CB8AC3E}">
        <p14:creationId xmlns:p14="http://schemas.microsoft.com/office/powerpoint/2010/main" val="25848884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Immutable?</a:t>
            </a:r>
            <a:endParaRPr lang="en-US" dirty="0"/>
          </a:p>
        </p:txBody>
      </p:sp>
      <p:pic>
        <p:nvPicPr>
          <p:cNvPr id="4" name="Picture 3"/>
          <p:cNvPicPr>
            <a:picLocks noChangeAspect="1"/>
          </p:cNvPicPr>
          <p:nvPr/>
        </p:nvPicPr>
        <p:blipFill rotWithShape="1">
          <a:blip r:embed="rId2"/>
          <a:srcRect l="45729" t="47406" r="12917" b="37401"/>
          <a:stretch/>
        </p:blipFill>
        <p:spPr>
          <a:xfrm>
            <a:off x="1115323" y="2654300"/>
            <a:ext cx="10022313" cy="2070100"/>
          </a:xfrm>
          <a:prstGeom prst="rect">
            <a:avLst/>
          </a:prstGeom>
        </p:spPr>
      </p:pic>
    </p:spTree>
    <p:extLst>
      <p:ext uri="{BB962C8B-B14F-4D97-AF65-F5344CB8AC3E}">
        <p14:creationId xmlns:p14="http://schemas.microsoft.com/office/powerpoint/2010/main" val="37448160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Elements - Counting</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a:t>
            </a:r>
            <a:r>
              <a:rPr lang="en-US" dirty="0" err="1" smtClean="0"/>
              <a:t>myString</a:t>
            </a:r>
            <a:r>
              <a:rPr lang="en-US" dirty="0" smtClean="0"/>
              <a:t> = “This is a test.”</a:t>
            </a:r>
          </a:p>
          <a:p>
            <a:pPr>
              <a:buFont typeface="Wingdings" panose="05000000000000000000" pitchFamily="2" charset="2"/>
              <a:buChar char="Ø"/>
            </a:pPr>
            <a:r>
              <a:rPr lang="en-US" dirty="0"/>
              <a:t> </a:t>
            </a:r>
            <a:r>
              <a:rPr lang="en-US" dirty="0" err="1" smtClean="0"/>
              <a:t>len</a:t>
            </a:r>
            <a:r>
              <a:rPr lang="en-US" dirty="0" smtClean="0"/>
              <a:t>(</a:t>
            </a:r>
            <a:r>
              <a:rPr lang="en-US" dirty="0" err="1" smtClean="0"/>
              <a:t>myString</a:t>
            </a:r>
            <a:r>
              <a:rPr lang="en-US" dirty="0" smtClean="0"/>
              <a:t>)</a:t>
            </a:r>
          </a:p>
        </p:txBody>
      </p:sp>
    </p:spTree>
    <p:extLst>
      <p:ext uri="{BB962C8B-B14F-4D97-AF65-F5344CB8AC3E}">
        <p14:creationId xmlns:p14="http://schemas.microsoft.com/office/powerpoint/2010/main" val="7846353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Elements – Counting Backwards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a:t>
            </a:r>
            <a:r>
              <a:rPr lang="en-US" dirty="0" err="1" smtClean="0"/>
              <a:t>myString</a:t>
            </a:r>
            <a:r>
              <a:rPr lang="en-US" dirty="0" smtClean="0"/>
              <a:t> = “This is a test.”</a:t>
            </a:r>
          </a:p>
          <a:p>
            <a:pPr>
              <a:buFont typeface="Wingdings" panose="05000000000000000000" pitchFamily="2" charset="2"/>
              <a:buChar char="Ø"/>
            </a:pPr>
            <a:r>
              <a:rPr lang="en-US" dirty="0"/>
              <a:t> </a:t>
            </a:r>
            <a:r>
              <a:rPr lang="en-US" dirty="0" err="1" smtClean="0"/>
              <a:t>myString</a:t>
            </a:r>
            <a:r>
              <a:rPr lang="en-US" dirty="0" smtClean="0"/>
              <a:t> [ </a:t>
            </a:r>
            <a:r>
              <a:rPr lang="en-US" dirty="0" err="1" smtClean="0"/>
              <a:t>len</a:t>
            </a:r>
            <a:r>
              <a:rPr lang="en-US" dirty="0" smtClean="0"/>
              <a:t>(</a:t>
            </a:r>
            <a:r>
              <a:rPr lang="en-US" dirty="0" err="1" smtClean="0"/>
              <a:t>myString</a:t>
            </a:r>
            <a:r>
              <a:rPr lang="en-US" dirty="0" smtClean="0"/>
              <a:t>) – 1 ] or</a:t>
            </a:r>
          </a:p>
          <a:p>
            <a:pPr>
              <a:buFont typeface="Wingdings" panose="05000000000000000000" pitchFamily="2" charset="2"/>
              <a:buChar char="Ø"/>
            </a:pPr>
            <a:r>
              <a:rPr lang="en-US" dirty="0"/>
              <a:t> </a:t>
            </a:r>
            <a:r>
              <a:rPr lang="en-US" dirty="0" err="1" smtClean="0"/>
              <a:t>myString</a:t>
            </a:r>
            <a:r>
              <a:rPr lang="en-US" dirty="0" smtClean="0"/>
              <a:t>[-1]</a:t>
            </a:r>
          </a:p>
          <a:p>
            <a:pPr>
              <a:buFont typeface="Wingdings" panose="05000000000000000000" pitchFamily="2" charset="2"/>
              <a:buChar char="Ø"/>
            </a:pPr>
            <a:r>
              <a:rPr lang="en-US" dirty="0"/>
              <a:t> </a:t>
            </a:r>
            <a:r>
              <a:rPr lang="en-US" dirty="0" smtClean="0"/>
              <a:t>Similarly </a:t>
            </a:r>
            <a:r>
              <a:rPr lang="en-US" dirty="0" err="1" smtClean="0"/>
              <a:t>myString</a:t>
            </a:r>
            <a:r>
              <a:rPr lang="en-US" dirty="0" smtClean="0"/>
              <a:t>[-2] or </a:t>
            </a:r>
            <a:r>
              <a:rPr lang="en-US" dirty="0" err="1" smtClean="0"/>
              <a:t>myString</a:t>
            </a:r>
            <a:r>
              <a:rPr lang="en-US" dirty="0" smtClean="0"/>
              <a:t>[-3]</a:t>
            </a:r>
          </a:p>
          <a:p>
            <a:pPr>
              <a:buFont typeface="Wingdings" panose="05000000000000000000" pitchFamily="2" charset="2"/>
              <a:buChar char="Ø"/>
            </a:pPr>
            <a:endParaRPr lang="en-US" dirty="0" smtClean="0"/>
          </a:p>
        </p:txBody>
      </p:sp>
    </p:spTree>
    <p:extLst>
      <p:ext uri="{BB962C8B-B14F-4D97-AF65-F5344CB8AC3E}">
        <p14:creationId xmlns:p14="http://schemas.microsoft.com/office/powerpoint/2010/main" val="5355080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out of Range</a:t>
            </a:r>
            <a:endParaRPr lang="en-US" dirty="0"/>
          </a:p>
        </p:txBody>
      </p:sp>
      <p:pic>
        <p:nvPicPr>
          <p:cNvPr id="4" name="Picture 3"/>
          <p:cNvPicPr>
            <a:picLocks noChangeAspect="1"/>
          </p:cNvPicPr>
          <p:nvPr/>
        </p:nvPicPr>
        <p:blipFill rotWithShape="1">
          <a:blip r:embed="rId2"/>
          <a:srcRect l="45209" t="45183" r="13333" b="40550"/>
          <a:stretch/>
        </p:blipFill>
        <p:spPr>
          <a:xfrm>
            <a:off x="973414" y="2730500"/>
            <a:ext cx="10306132" cy="1993900"/>
          </a:xfrm>
          <a:prstGeom prst="rect">
            <a:avLst/>
          </a:prstGeom>
        </p:spPr>
      </p:pic>
    </p:spTree>
    <p:extLst>
      <p:ext uri="{BB962C8B-B14F-4D97-AF65-F5344CB8AC3E}">
        <p14:creationId xmlns:p14="http://schemas.microsoft.com/office/powerpoint/2010/main" val="23734499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Traversal – While Loop</a:t>
            </a:r>
            <a:endParaRPr lang="en-US" dirty="0"/>
          </a:p>
        </p:txBody>
      </p:sp>
      <p:pic>
        <p:nvPicPr>
          <p:cNvPr id="4" name="Picture 3"/>
          <p:cNvPicPr>
            <a:picLocks noChangeAspect="1"/>
          </p:cNvPicPr>
          <p:nvPr/>
        </p:nvPicPr>
        <p:blipFill rotWithShape="1">
          <a:blip r:embed="rId2"/>
          <a:srcRect l="45000" t="43516" r="12604" b="24061"/>
          <a:stretch/>
        </p:blipFill>
        <p:spPr>
          <a:xfrm>
            <a:off x="1769835" y="2082800"/>
            <a:ext cx="8713289" cy="3746500"/>
          </a:xfrm>
          <a:prstGeom prst="rect">
            <a:avLst/>
          </a:prstGeom>
        </p:spPr>
      </p:pic>
    </p:spTree>
    <p:extLst>
      <p:ext uri="{BB962C8B-B14F-4D97-AF65-F5344CB8AC3E}">
        <p14:creationId xmlns:p14="http://schemas.microsoft.com/office/powerpoint/2010/main" val="19130167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Traversal – For Loop</a:t>
            </a:r>
            <a:endParaRPr lang="en-US" dirty="0"/>
          </a:p>
        </p:txBody>
      </p:sp>
      <p:pic>
        <p:nvPicPr>
          <p:cNvPr id="4" name="Picture 3"/>
          <p:cNvPicPr>
            <a:picLocks noChangeAspect="1"/>
          </p:cNvPicPr>
          <p:nvPr/>
        </p:nvPicPr>
        <p:blipFill rotWithShape="1">
          <a:blip r:embed="rId2"/>
          <a:srcRect l="44896" t="36847" r="14166" b="24060"/>
          <a:stretch/>
        </p:blipFill>
        <p:spPr>
          <a:xfrm>
            <a:off x="2138680" y="1904999"/>
            <a:ext cx="7975600" cy="4282065"/>
          </a:xfrm>
          <a:prstGeom prst="rect">
            <a:avLst/>
          </a:prstGeom>
        </p:spPr>
      </p:pic>
    </p:spTree>
    <p:extLst>
      <p:ext uri="{BB962C8B-B14F-4D97-AF65-F5344CB8AC3E}">
        <p14:creationId xmlns:p14="http://schemas.microsoft.com/office/powerpoint/2010/main" val="17023058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pic>
        <p:nvPicPr>
          <p:cNvPr id="4" name="Picture 3"/>
          <p:cNvPicPr>
            <a:picLocks noChangeAspect="1"/>
          </p:cNvPicPr>
          <p:nvPr/>
        </p:nvPicPr>
        <p:blipFill rotWithShape="1">
          <a:blip r:embed="rId2"/>
          <a:srcRect l="45000" t="45553" r="13125" b="35178"/>
          <a:stretch/>
        </p:blipFill>
        <p:spPr>
          <a:xfrm>
            <a:off x="1683800" y="2463800"/>
            <a:ext cx="8885360" cy="2298700"/>
          </a:xfrm>
          <a:prstGeom prst="rect">
            <a:avLst/>
          </a:prstGeom>
        </p:spPr>
      </p:pic>
    </p:spTree>
    <p:extLst>
      <p:ext uri="{BB962C8B-B14F-4D97-AF65-F5344CB8AC3E}">
        <p14:creationId xmlns:p14="http://schemas.microsoft.com/office/powerpoint/2010/main" val="21928937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 via Slices</a:t>
            </a:r>
            <a:endParaRPr lang="en-US" dirty="0"/>
          </a:p>
        </p:txBody>
      </p:sp>
      <p:pic>
        <p:nvPicPr>
          <p:cNvPr id="5" name="Picture 4"/>
          <p:cNvPicPr>
            <a:picLocks noChangeAspect="1"/>
          </p:cNvPicPr>
          <p:nvPr/>
        </p:nvPicPr>
        <p:blipFill rotWithShape="1">
          <a:blip r:embed="rId2"/>
          <a:srcRect l="44479" t="37957" r="10625" b="27397"/>
          <a:stretch/>
        </p:blipFill>
        <p:spPr>
          <a:xfrm>
            <a:off x="1808989" y="2082800"/>
            <a:ext cx="8634981" cy="3746500"/>
          </a:xfrm>
          <a:prstGeom prst="rect">
            <a:avLst/>
          </a:prstGeom>
        </p:spPr>
      </p:pic>
    </p:spTree>
    <p:extLst>
      <p:ext uri="{BB962C8B-B14F-4D97-AF65-F5344CB8AC3E}">
        <p14:creationId xmlns:p14="http://schemas.microsoft.com/office/powerpoint/2010/main" val="41415963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and Exception Handling in Python</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a:t>
            </a:r>
            <a:r>
              <a:rPr lang="en-US" dirty="0"/>
              <a:t>Error handling increases the robustness of your code, which guards against potential failures that would cause your program to exit in an uncontrolled fashion</a:t>
            </a:r>
            <a:r>
              <a:rPr lang="en-US" dirty="0" smtClean="0"/>
              <a:t>.</a:t>
            </a:r>
          </a:p>
          <a:p>
            <a:pPr>
              <a:buFont typeface="Wingdings" panose="05000000000000000000" pitchFamily="2" charset="2"/>
              <a:buChar char="Ø"/>
            </a:pPr>
            <a:endParaRPr lang="en-US" dirty="0"/>
          </a:p>
        </p:txBody>
      </p:sp>
      <p:pic>
        <p:nvPicPr>
          <p:cNvPr id="2050" name="Picture 2" descr="https://res.cloudinary.com/dchysltjf/image/upload/f_auto,q_auto:best/v1574436354/error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4063" y="2534482"/>
            <a:ext cx="5187633" cy="3763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311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 and Exceptions</a:t>
            </a:r>
            <a:endParaRPr lang="en-US"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dirty="0"/>
              <a:t> Errors cannot be handled, while Python exceptions can be handled at the run time. </a:t>
            </a:r>
            <a:endParaRPr lang="en-US" dirty="0" smtClean="0"/>
          </a:p>
          <a:p>
            <a:pPr>
              <a:buFont typeface="Wingdings" panose="05000000000000000000" pitchFamily="2" charset="2"/>
              <a:buChar char="Ø"/>
            </a:pPr>
            <a:r>
              <a:rPr lang="en-US" dirty="0"/>
              <a:t> </a:t>
            </a:r>
            <a:r>
              <a:rPr lang="en-US" dirty="0" smtClean="0"/>
              <a:t>An </a:t>
            </a:r>
            <a:r>
              <a:rPr lang="en-US" dirty="0"/>
              <a:t>error can be a syntax (parsing) error, while there can be many types of exceptions that could occur during the execution and are not unconditionally inoperable. </a:t>
            </a:r>
            <a:endParaRPr lang="en-US" dirty="0" smtClean="0"/>
          </a:p>
          <a:p>
            <a:pPr>
              <a:buFont typeface="Wingdings" panose="05000000000000000000" pitchFamily="2" charset="2"/>
              <a:buChar char="Ø"/>
            </a:pPr>
            <a:r>
              <a:rPr lang="en-US" dirty="0"/>
              <a:t> </a:t>
            </a:r>
            <a:r>
              <a:rPr lang="en-US" dirty="0" smtClean="0"/>
              <a:t>An</a:t>
            </a:r>
            <a:r>
              <a:rPr lang="en-US" dirty="0"/>
              <a:t> Error might indicate critical problems that a reasonable application should not try to catch, while an Exception might indicate conditions that an application should try to catch. </a:t>
            </a:r>
            <a:endParaRPr lang="en-US" dirty="0" smtClean="0"/>
          </a:p>
          <a:p>
            <a:pPr>
              <a:buFont typeface="Wingdings" panose="05000000000000000000" pitchFamily="2" charset="2"/>
              <a:buChar char="Ø"/>
            </a:pPr>
            <a:r>
              <a:rPr lang="en-US" dirty="0"/>
              <a:t> </a:t>
            </a:r>
            <a:r>
              <a:rPr lang="en-US" dirty="0" smtClean="0"/>
              <a:t>Errors </a:t>
            </a:r>
            <a:r>
              <a:rPr lang="en-US" dirty="0"/>
              <a:t>are a form of an unchecked exception and are irrecoverable like an </a:t>
            </a:r>
            <a:r>
              <a:rPr lang="en-US" dirty="0" err="1"/>
              <a:t>OutOfMemoryError</a:t>
            </a:r>
            <a:r>
              <a:rPr lang="en-US" dirty="0"/>
              <a:t>, which a programmer should not try to handle. </a:t>
            </a:r>
            <a:endParaRPr lang="en-US" dirty="0" smtClean="0"/>
          </a:p>
          <a:p>
            <a:pPr>
              <a:buFont typeface="Wingdings" panose="05000000000000000000" pitchFamily="2" charset="2"/>
              <a:buChar char="Ø"/>
            </a:pPr>
            <a:r>
              <a:rPr lang="en-US" dirty="0"/>
              <a:t> Exception handling makes your code more robust and helps prevent potential failures that would cause your program to stop in an uncontrolled manner. </a:t>
            </a:r>
            <a:endParaRPr lang="en-US" dirty="0" smtClean="0"/>
          </a:p>
          <a:p>
            <a:pPr>
              <a:buFont typeface="Wingdings" panose="05000000000000000000" pitchFamily="2" charset="2"/>
              <a:buChar char="Ø"/>
            </a:pPr>
            <a:r>
              <a:rPr lang="en-US" dirty="0"/>
              <a:t> </a:t>
            </a:r>
            <a:r>
              <a:rPr lang="en-US" dirty="0" smtClean="0"/>
              <a:t>Imagine </a:t>
            </a:r>
            <a:r>
              <a:rPr lang="en-US" dirty="0"/>
              <a:t>if you have written a code which is deployed in production and still, it terminates due to an exception, your client would not appreciate that, so it's better to handle the particular exception beforehand and avoid the chaos.</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276381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317</TotalTime>
  <Words>2075</Words>
  <Application>Microsoft Office PowerPoint</Application>
  <PresentationFormat>Widescreen</PresentationFormat>
  <Paragraphs>301</Paragraphs>
  <Slides>104</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104</vt:i4>
      </vt:variant>
    </vt:vector>
  </HeadingPairs>
  <TitlesOfParts>
    <vt:vector size="108" baseType="lpstr">
      <vt:lpstr>Calibri</vt:lpstr>
      <vt:lpstr>Calibri Light</vt:lpstr>
      <vt:lpstr>Wingdings</vt:lpstr>
      <vt:lpstr>Retrospect</vt:lpstr>
      <vt:lpstr>Data Science Bootcamp</vt:lpstr>
      <vt:lpstr>Know your trainer</vt:lpstr>
      <vt:lpstr>Introductions</vt:lpstr>
      <vt:lpstr>We will keep it simple … </vt:lpstr>
      <vt:lpstr>The approach to learning</vt:lpstr>
      <vt:lpstr>The Diamond Model of learning</vt:lpstr>
      <vt:lpstr>Did you know?</vt:lpstr>
      <vt:lpstr>The importance of Big Picture</vt:lpstr>
      <vt:lpstr>What to do?</vt:lpstr>
      <vt:lpstr>The Progression</vt:lpstr>
      <vt:lpstr>The New Buzz</vt:lpstr>
      <vt:lpstr>The New Buzz</vt:lpstr>
      <vt:lpstr>PowerPoint Presentation</vt:lpstr>
      <vt:lpstr>Why AI? Let us Intuit.</vt:lpstr>
      <vt:lpstr>Why AI? Let us Intuit.</vt:lpstr>
      <vt:lpstr>Why AI? Let us Intuit.</vt:lpstr>
      <vt:lpstr>Why do we need ML / AI?</vt:lpstr>
      <vt:lpstr>Why do we need ML / AI?</vt:lpstr>
      <vt:lpstr>Why do we need ML / AI?</vt:lpstr>
      <vt:lpstr>Why do we need ML / AI?</vt:lpstr>
      <vt:lpstr>Examples of AI Systems - BitBite</vt:lpstr>
      <vt:lpstr>Examples of AI Systems - Pillo</vt:lpstr>
      <vt:lpstr>Examples of AI Systems - Cozmo</vt:lpstr>
      <vt:lpstr>So how does a computer learn?</vt:lpstr>
      <vt:lpstr>Fundamental Logic behind AI</vt:lpstr>
      <vt:lpstr>Simple Example of AI Training</vt:lpstr>
      <vt:lpstr>Getting inside the AI Brain</vt:lpstr>
      <vt:lpstr>Key ingredients of AI</vt:lpstr>
      <vt:lpstr>Steps of any AI Project</vt:lpstr>
      <vt:lpstr>AI in Application</vt:lpstr>
      <vt:lpstr>AI in Application</vt:lpstr>
      <vt:lpstr>AI Use Case – e Commerce</vt:lpstr>
      <vt:lpstr>AI Use Case – e Commerce</vt:lpstr>
      <vt:lpstr>AI Use Case – e Commerce</vt:lpstr>
      <vt:lpstr>AI Use Case – Financial Services</vt:lpstr>
      <vt:lpstr>Imagine Real Time Modules</vt:lpstr>
      <vt:lpstr>Transactional Bots</vt:lpstr>
      <vt:lpstr>Transactional Bots</vt:lpstr>
      <vt:lpstr>Other Applications</vt:lpstr>
      <vt:lpstr>To conclude, What is AI?</vt:lpstr>
      <vt:lpstr>What is Data?</vt:lpstr>
      <vt:lpstr>Why do we need a programming language?</vt:lpstr>
      <vt:lpstr>Importance of Python in Data Science</vt:lpstr>
      <vt:lpstr>Python Implementations</vt:lpstr>
      <vt:lpstr>Python Distributions</vt:lpstr>
      <vt:lpstr>Anaconda</vt:lpstr>
      <vt:lpstr>Best versions of Python</vt:lpstr>
      <vt:lpstr>Essential Python Libraries</vt:lpstr>
      <vt:lpstr>Essential Python Libraries</vt:lpstr>
      <vt:lpstr>Essential Python Libraries</vt:lpstr>
      <vt:lpstr>Essential Python Libraries</vt:lpstr>
      <vt:lpstr>Installing Packages using Pip</vt:lpstr>
      <vt:lpstr>Ipython Notebook</vt:lpstr>
      <vt:lpstr>Why is it called Python?</vt:lpstr>
      <vt:lpstr>Terminologies</vt:lpstr>
      <vt:lpstr>Terminologies</vt:lpstr>
      <vt:lpstr>Main Native Data Types in Python</vt:lpstr>
      <vt:lpstr>Lists – like strings &amp; tuples but mutable</vt:lpstr>
      <vt:lpstr>Different Elements, Different Type</vt:lpstr>
      <vt:lpstr>List Restrictions and Append Method</vt:lpstr>
      <vt:lpstr>Sets</vt:lpstr>
      <vt:lpstr>Sets do not contain duplicates</vt:lpstr>
      <vt:lpstr>Sets are immutable</vt:lpstr>
      <vt:lpstr>Sets have no order</vt:lpstr>
      <vt:lpstr>Sets do not support indexing</vt:lpstr>
      <vt:lpstr>Example</vt:lpstr>
      <vt:lpstr>Boolean Operations on Sets</vt:lpstr>
      <vt:lpstr>Tuples</vt:lpstr>
      <vt:lpstr>Why “comma” is important?</vt:lpstr>
      <vt:lpstr>Things that don’t work with Tuples</vt:lpstr>
      <vt:lpstr>Sorting Tuples</vt:lpstr>
      <vt:lpstr>What works?</vt:lpstr>
      <vt:lpstr>What doesn’t work?</vt:lpstr>
      <vt:lpstr>Converting Sequences into Tuples</vt:lpstr>
      <vt:lpstr>Using Tuples to return multiple pieces</vt:lpstr>
      <vt:lpstr>Tuples are Sequences!</vt:lpstr>
      <vt:lpstr>Dictionaries</vt:lpstr>
      <vt:lpstr>Dictionary Example: Assessing</vt:lpstr>
      <vt:lpstr>Reassigning &amp; Creating Key/Value Associations</vt:lpstr>
      <vt:lpstr>Dictionaries</vt:lpstr>
      <vt:lpstr>Usage</vt:lpstr>
      <vt:lpstr>Dictionaries are Mutable</vt:lpstr>
      <vt:lpstr>Keys must be Unique</vt:lpstr>
      <vt:lpstr>Displaying Contents</vt:lpstr>
      <vt:lpstr>Updating Directories</vt:lpstr>
      <vt:lpstr>Returning a Value</vt:lpstr>
      <vt:lpstr>Removing a Specific Item (I)</vt:lpstr>
      <vt:lpstr>Remove a Random Item</vt:lpstr>
      <vt:lpstr>Strings Vs. Tuples</vt:lpstr>
      <vt:lpstr>Immutable?</vt:lpstr>
      <vt:lpstr>Accessing Elements - Counting</vt:lpstr>
      <vt:lpstr>Accessing Elements – Counting Backwards</vt:lpstr>
      <vt:lpstr>Index out of Range</vt:lpstr>
      <vt:lpstr>Traversal – While Loop</vt:lpstr>
      <vt:lpstr>Traversal – For Loop</vt:lpstr>
      <vt:lpstr>Slicing</vt:lpstr>
      <vt:lpstr>Cloning via Slices</vt:lpstr>
      <vt:lpstr>Error and Exception Handling in Python</vt:lpstr>
      <vt:lpstr>Errors and Exceptions</vt:lpstr>
      <vt:lpstr>Types of Errors</vt:lpstr>
      <vt:lpstr>Disadvantages of Python Exception Handling</vt:lpstr>
      <vt:lpstr>Shallow and Deep Copy</vt:lpstr>
      <vt:lpstr>Handling Date and Time in Python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Bootcamp</dc:title>
  <dc:creator>This Pc</dc:creator>
  <cp:lastModifiedBy>This Pc</cp:lastModifiedBy>
  <cp:revision>18</cp:revision>
  <dcterms:created xsi:type="dcterms:W3CDTF">2020-07-16T18:24:44Z</dcterms:created>
  <dcterms:modified xsi:type="dcterms:W3CDTF">2020-07-22T13:58:15Z</dcterms:modified>
</cp:coreProperties>
</file>